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1"/>
  </p:sldMasterIdLst>
  <p:notesMasterIdLst>
    <p:notesMasterId r:id="rId42"/>
  </p:notesMasterIdLst>
  <p:sldIdLst>
    <p:sldId id="324" r:id="rId2"/>
    <p:sldId id="319" r:id="rId3"/>
    <p:sldId id="599" r:id="rId4"/>
    <p:sldId id="350" r:id="rId5"/>
    <p:sldId id="329" r:id="rId6"/>
    <p:sldId id="611" r:id="rId7"/>
    <p:sldId id="327" r:id="rId8"/>
    <p:sldId id="331" r:id="rId9"/>
    <p:sldId id="332" r:id="rId10"/>
    <p:sldId id="333" r:id="rId11"/>
    <p:sldId id="330" r:id="rId12"/>
    <p:sldId id="334" r:id="rId13"/>
    <p:sldId id="335" r:id="rId14"/>
    <p:sldId id="342" r:id="rId15"/>
    <p:sldId id="343" r:id="rId16"/>
    <p:sldId id="340" r:id="rId17"/>
    <p:sldId id="341" r:id="rId18"/>
    <p:sldId id="328" r:id="rId19"/>
    <p:sldId id="346" r:id="rId20"/>
    <p:sldId id="345" r:id="rId21"/>
    <p:sldId id="344" r:id="rId22"/>
    <p:sldId id="347" r:id="rId23"/>
    <p:sldId id="614" r:id="rId24"/>
    <p:sldId id="502" r:id="rId25"/>
    <p:sldId id="538" r:id="rId26"/>
    <p:sldId id="608" r:id="rId27"/>
    <p:sldId id="607" r:id="rId28"/>
    <p:sldId id="338" r:id="rId29"/>
    <p:sldId id="613" r:id="rId30"/>
    <p:sldId id="615" r:id="rId31"/>
    <p:sldId id="610" r:id="rId32"/>
    <p:sldId id="616" r:id="rId33"/>
    <p:sldId id="618" r:id="rId34"/>
    <p:sldId id="617" r:id="rId35"/>
    <p:sldId id="619" r:id="rId36"/>
    <p:sldId id="604" r:id="rId37"/>
    <p:sldId id="609" r:id="rId38"/>
    <p:sldId id="605" r:id="rId39"/>
    <p:sldId id="606" r:id="rId40"/>
    <p:sldId id="326" r:id="rId41"/>
  </p:sldIdLst>
  <p:sldSz cx="9144000" cy="6858000" type="screen4x3"/>
  <p:notesSz cx="7010400" cy="92964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8901A663-4CFA-4F5C-92A3-7C9D0D71180C}">
          <p14:sldIdLst>
            <p14:sldId id="324"/>
            <p14:sldId id="319"/>
            <p14:sldId id="599"/>
          </p14:sldIdLst>
        </p14:section>
        <p14:section name="Sección sin título" id="{F4BCEAFE-9821-4C67-8E0B-80FA15A983E2}">
          <p14:sldIdLst>
            <p14:sldId id="350"/>
            <p14:sldId id="329"/>
            <p14:sldId id="611"/>
            <p14:sldId id="327"/>
            <p14:sldId id="331"/>
            <p14:sldId id="332"/>
            <p14:sldId id="333"/>
            <p14:sldId id="330"/>
            <p14:sldId id="334"/>
            <p14:sldId id="335"/>
            <p14:sldId id="342"/>
            <p14:sldId id="343"/>
            <p14:sldId id="340"/>
            <p14:sldId id="341"/>
            <p14:sldId id="328"/>
            <p14:sldId id="346"/>
            <p14:sldId id="345"/>
            <p14:sldId id="344"/>
            <p14:sldId id="347"/>
            <p14:sldId id="614"/>
            <p14:sldId id="502"/>
            <p14:sldId id="538"/>
            <p14:sldId id="608"/>
            <p14:sldId id="607"/>
            <p14:sldId id="338"/>
            <p14:sldId id="613"/>
            <p14:sldId id="615"/>
            <p14:sldId id="610"/>
            <p14:sldId id="616"/>
            <p14:sldId id="618"/>
            <p14:sldId id="617"/>
            <p14:sldId id="619"/>
            <p14:sldId id="604"/>
            <p14:sldId id="609"/>
            <p14:sldId id="605"/>
            <p14:sldId id="606"/>
            <p14:sldId id="3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789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209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mela Zúñiga Quevedo" initials="PZQ" lastIdx="4" clrIdx="0"/>
  <p:cmAuthor id="2" name="Sebastian Elgueta" initials="SE" lastIdx="20" clrIdx="1"/>
  <p:cmAuthor id="3" name="Paola Jara Martin" initials="PJM" lastIdx="8" clrIdx="2"/>
  <p:cmAuthor id="4" name="Ariel Espinoza G." initials="AEG" lastIdx="15" clrIdx="3"/>
  <p:cmAuthor id="5" name="Pablo Aguirre Hörmann" initials="PAH" lastIdx="0" clrIdx="4">
    <p:extLst>
      <p:ext uri="{19B8F6BF-5375-455C-9EA6-DF929625EA0E}">
        <p15:presenceInfo xmlns:p15="http://schemas.microsoft.com/office/powerpoint/2012/main" userId="S-1-5-21-3284860813-3422782453-1684473521-1573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567F"/>
    <a:srgbClr val="C67373"/>
    <a:srgbClr val="004E88"/>
    <a:srgbClr val="3B484F"/>
    <a:srgbClr val="6580BF"/>
    <a:srgbClr val="788CA5"/>
    <a:srgbClr val="0A4D9D"/>
    <a:srgbClr val="4A5960"/>
    <a:srgbClr val="3692CC"/>
    <a:srgbClr val="F67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Estilo temático 2 - Énfasis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Estilo temático 2 - Énfasis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E25E649-3F16-4E02-A733-19D2CDBF48F0}" styleName="Estilo medio 3 - Énfasis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16" autoAdjust="0"/>
    <p:restoredTop sz="94016" autoAdjust="0"/>
  </p:normalViewPr>
  <p:slideViewPr>
    <p:cSldViewPr snapToGrid="0" snapToObjects="1">
      <p:cViewPr varScale="1">
        <p:scale>
          <a:sx n="77" d="100"/>
          <a:sy n="77" d="100"/>
        </p:scale>
        <p:origin x="1517" y="53"/>
      </p:cViewPr>
      <p:guideLst>
        <p:guide orient="horz" pos="2789"/>
        <p:guide pos="2880"/>
        <p:guide orient="horz" pos="20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92105F-C851-4E42-84EF-F51C1C5C73DD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B396CC2E-0EB2-4125-AC3A-5775DE6653F9}">
      <dgm:prSet phldrT="[Texto]"/>
      <dgm:spPr>
        <a:solidFill>
          <a:schemeClr val="accent3"/>
        </a:solidFill>
      </dgm:spPr>
      <dgm:t>
        <a:bodyPr/>
        <a:lstStyle/>
        <a:p>
          <a:r>
            <a:rPr lang="es-CL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Análisis e Inteligencia de Negocios</a:t>
          </a:r>
          <a:endParaRPr lang="es-ES" dirty="0"/>
        </a:p>
      </dgm:t>
    </dgm:pt>
    <dgm:pt modelId="{CBBC4AE1-C458-40B5-AB65-8EB40E4D8B15}" type="parTrans" cxnId="{B52CB096-F365-4F1E-85F5-C88D7A4C511B}">
      <dgm:prSet/>
      <dgm:spPr/>
      <dgm:t>
        <a:bodyPr/>
        <a:lstStyle/>
        <a:p>
          <a:endParaRPr lang="es-ES"/>
        </a:p>
      </dgm:t>
    </dgm:pt>
    <dgm:pt modelId="{B2DF47B3-53F7-41DF-AC9C-F67D1DF5EDA4}" type="sibTrans" cxnId="{B52CB096-F365-4F1E-85F5-C88D7A4C511B}">
      <dgm:prSet/>
      <dgm:spPr/>
      <dgm:t>
        <a:bodyPr/>
        <a:lstStyle/>
        <a:p>
          <a:endParaRPr lang="es-ES"/>
        </a:p>
      </dgm:t>
    </dgm:pt>
    <dgm:pt modelId="{CC6470D1-ACC6-412B-9396-7D094A790973}">
      <dgm:prSet phldrT="[Texto]"/>
      <dgm:spPr/>
      <dgm:t>
        <a:bodyPr/>
        <a:lstStyle/>
        <a:p>
          <a:r>
            <a:rPr lang="es-CL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Infraestructura y Redes</a:t>
          </a:r>
          <a:endParaRPr lang="es-ES" dirty="0"/>
        </a:p>
      </dgm:t>
    </dgm:pt>
    <dgm:pt modelId="{AF50F08F-E307-4ED4-B168-A92F7D706F25}" type="parTrans" cxnId="{8FEA9D62-4049-4D48-A6AA-50F6BD98B261}">
      <dgm:prSet/>
      <dgm:spPr/>
      <dgm:t>
        <a:bodyPr/>
        <a:lstStyle/>
        <a:p>
          <a:endParaRPr lang="es-ES"/>
        </a:p>
      </dgm:t>
    </dgm:pt>
    <dgm:pt modelId="{BD7924AE-9E35-4CC4-8199-7EDBDBF9D926}" type="sibTrans" cxnId="{8FEA9D62-4049-4D48-A6AA-50F6BD98B261}">
      <dgm:prSet/>
      <dgm:spPr/>
      <dgm:t>
        <a:bodyPr/>
        <a:lstStyle/>
        <a:p>
          <a:endParaRPr lang="es-ES"/>
        </a:p>
      </dgm:t>
    </dgm:pt>
    <dgm:pt modelId="{37289D09-10E7-4156-A3E4-0BD33C6BCF51}">
      <dgm:prSet phldrT="[Texto]"/>
      <dgm:spPr/>
      <dgm:t>
        <a:bodyPr/>
        <a:lstStyle/>
        <a:p>
          <a:r>
            <a:rPr lang="es-CL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Desarrollo y mantención de sistemas</a:t>
          </a:r>
          <a:endParaRPr lang="es-ES" dirty="0"/>
        </a:p>
      </dgm:t>
    </dgm:pt>
    <dgm:pt modelId="{244F4BCF-6D41-4FC2-A369-5D669FF615C2}" type="parTrans" cxnId="{423CE587-2144-4A13-960E-4929ED55F1BD}">
      <dgm:prSet/>
      <dgm:spPr/>
      <dgm:t>
        <a:bodyPr/>
        <a:lstStyle/>
        <a:p>
          <a:endParaRPr lang="es-ES"/>
        </a:p>
      </dgm:t>
    </dgm:pt>
    <dgm:pt modelId="{561D5F9B-FA3D-441F-B035-968F534EB201}" type="sibTrans" cxnId="{423CE587-2144-4A13-960E-4929ED55F1BD}">
      <dgm:prSet/>
      <dgm:spPr/>
      <dgm:t>
        <a:bodyPr/>
        <a:lstStyle/>
        <a:p>
          <a:endParaRPr lang="es-ES"/>
        </a:p>
      </dgm:t>
    </dgm:pt>
    <dgm:pt modelId="{22302433-E65D-4B03-A16D-22A02CEDF0C9}" type="pres">
      <dgm:prSet presAssocID="{9A92105F-C851-4E42-84EF-F51C1C5C73DD}" presName="compositeShape" presStyleCnt="0">
        <dgm:presLayoutVars>
          <dgm:chMax val="7"/>
          <dgm:dir/>
          <dgm:resizeHandles val="exact"/>
        </dgm:presLayoutVars>
      </dgm:prSet>
      <dgm:spPr/>
    </dgm:pt>
    <dgm:pt modelId="{7B3E1468-A24B-433C-938D-24729DC127C9}" type="pres">
      <dgm:prSet presAssocID="{B396CC2E-0EB2-4125-AC3A-5775DE6653F9}" presName="circ1" presStyleLbl="vennNode1" presStyleIdx="0" presStyleCnt="3"/>
      <dgm:spPr/>
    </dgm:pt>
    <dgm:pt modelId="{5D825A37-AB21-4BEE-80EE-1178B2D80E41}" type="pres">
      <dgm:prSet presAssocID="{B396CC2E-0EB2-4125-AC3A-5775DE6653F9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B12BA19-A19B-421D-907C-61B65C49C6A6}" type="pres">
      <dgm:prSet presAssocID="{CC6470D1-ACC6-412B-9396-7D094A790973}" presName="circ2" presStyleLbl="vennNode1" presStyleIdx="1" presStyleCnt="3"/>
      <dgm:spPr/>
    </dgm:pt>
    <dgm:pt modelId="{3276198D-7229-4E9F-97E3-0E9F406C849A}" type="pres">
      <dgm:prSet presAssocID="{CC6470D1-ACC6-412B-9396-7D094A790973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03B0D100-45C9-4ADF-BBB5-B0EC2155B9A3}" type="pres">
      <dgm:prSet presAssocID="{37289D09-10E7-4156-A3E4-0BD33C6BCF51}" presName="circ3" presStyleLbl="vennNode1" presStyleIdx="2" presStyleCnt="3"/>
      <dgm:spPr/>
    </dgm:pt>
    <dgm:pt modelId="{CB653218-BF3C-42D1-B3E9-54CFEC1EFB73}" type="pres">
      <dgm:prSet presAssocID="{37289D09-10E7-4156-A3E4-0BD33C6BCF51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88981B08-15FB-4E03-B974-4AC6702B4526}" type="presOf" srcId="{37289D09-10E7-4156-A3E4-0BD33C6BCF51}" destId="{CB653218-BF3C-42D1-B3E9-54CFEC1EFB73}" srcOrd="1" destOrd="0" presId="urn:microsoft.com/office/officeart/2005/8/layout/venn1"/>
    <dgm:cxn modelId="{139F5137-2B79-4672-9C62-F34B2F9204C3}" type="presOf" srcId="{CC6470D1-ACC6-412B-9396-7D094A790973}" destId="{3276198D-7229-4E9F-97E3-0E9F406C849A}" srcOrd="1" destOrd="0" presId="urn:microsoft.com/office/officeart/2005/8/layout/venn1"/>
    <dgm:cxn modelId="{8FEA9D62-4049-4D48-A6AA-50F6BD98B261}" srcId="{9A92105F-C851-4E42-84EF-F51C1C5C73DD}" destId="{CC6470D1-ACC6-412B-9396-7D094A790973}" srcOrd="1" destOrd="0" parTransId="{AF50F08F-E307-4ED4-B168-A92F7D706F25}" sibTransId="{BD7924AE-9E35-4CC4-8199-7EDBDBF9D926}"/>
    <dgm:cxn modelId="{9CA6F174-7559-4B44-9971-27ECF81311FA}" type="presOf" srcId="{CC6470D1-ACC6-412B-9396-7D094A790973}" destId="{4B12BA19-A19B-421D-907C-61B65C49C6A6}" srcOrd="0" destOrd="0" presId="urn:microsoft.com/office/officeart/2005/8/layout/venn1"/>
    <dgm:cxn modelId="{B714447B-D371-4671-A2AE-560689063C88}" type="presOf" srcId="{B396CC2E-0EB2-4125-AC3A-5775DE6653F9}" destId="{7B3E1468-A24B-433C-938D-24729DC127C9}" srcOrd="0" destOrd="0" presId="urn:microsoft.com/office/officeart/2005/8/layout/venn1"/>
    <dgm:cxn modelId="{423CE587-2144-4A13-960E-4929ED55F1BD}" srcId="{9A92105F-C851-4E42-84EF-F51C1C5C73DD}" destId="{37289D09-10E7-4156-A3E4-0BD33C6BCF51}" srcOrd="2" destOrd="0" parTransId="{244F4BCF-6D41-4FC2-A369-5D669FF615C2}" sibTransId="{561D5F9B-FA3D-441F-B035-968F534EB201}"/>
    <dgm:cxn modelId="{1832C78F-27A9-4CC0-9B8B-83D821B40556}" type="presOf" srcId="{B396CC2E-0EB2-4125-AC3A-5775DE6653F9}" destId="{5D825A37-AB21-4BEE-80EE-1178B2D80E41}" srcOrd="1" destOrd="0" presId="urn:microsoft.com/office/officeart/2005/8/layout/venn1"/>
    <dgm:cxn modelId="{B52CB096-F365-4F1E-85F5-C88D7A4C511B}" srcId="{9A92105F-C851-4E42-84EF-F51C1C5C73DD}" destId="{B396CC2E-0EB2-4125-AC3A-5775DE6653F9}" srcOrd="0" destOrd="0" parTransId="{CBBC4AE1-C458-40B5-AB65-8EB40E4D8B15}" sibTransId="{B2DF47B3-53F7-41DF-AC9C-F67D1DF5EDA4}"/>
    <dgm:cxn modelId="{AA81D0DD-C77C-405C-A3E7-D43BE650CD3C}" type="presOf" srcId="{9A92105F-C851-4E42-84EF-F51C1C5C73DD}" destId="{22302433-E65D-4B03-A16D-22A02CEDF0C9}" srcOrd="0" destOrd="0" presId="urn:microsoft.com/office/officeart/2005/8/layout/venn1"/>
    <dgm:cxn modelId="{A4D887FC-BDD6-4F37-BC5F-29B638580F16}" type="presOf" srcId="{37289D09-10E7-4156-A3E4-0BD33C6BCF51}" destId="{03B0D100-45C9-4ADF-BBB5-B0EC2155B9A3}" srcOrd="0" destOrd="0" presId="urn:microsoft.com/office/officeart/2005/8/layout/venn1"/>
    <dgm:cxn modelId="{86EB3DDA-C055-4513-BC49-D578EF86BB23}" type="presParOf" srcId="{22302433-E65D-4B03-A16D-22A02CEDF0C9}" destId="{7B3E1468-A24B-433C-938D-24729DC127C9}" srcOrd="0" destOrd="0" presId="urn:microsoft.com/office/officeart/2005/8/layout/venn1"/>
    <dgm:cxn modelId="{6390CF0C-0DA1-49C6-B5A5-823370554B83}" type="presParOf" srcId="{22302433-E65D-4B03-A16D-22A02CEDF0C9}" destId="{5D825A37-AB21-4BEE-80EE-1178B2D80E41}" srcOrd="1" destOrd="0" presId="urn:microsoft.com/office/officeart/2005/8/layout/venn1"/>
    <dgm:cxn modelId="{0CB9200B-66AB-42DA-B0A7-E17931745CB5}" type="presParOf" srcId="{22302433-E65D-4B03-A16D-22A02CEDF0C9}" destId="{4B12BA19-A19B-421D-907C-61B65C49C6A6}" srcOrd="2" destOrd="0" presId="urn:microsoft.com/office/officeart/2005/8/layout/venn1"/>
    <dgm:cxn modelId="{2E8563DA-54A0-401F-B3F7-8FCA1E580710}" type="presParOf" srcId="{22302433-E65D-4B03-A16D-22A02CEDF0C9}" destId="{3276198D-7229-4E9F-97E3-0E9F406C849A}" srcOrd="3" destOrd="0" presId="urn:microsoft.com/office/officeart/2005/8/layout/venn1"/>
    <dgm:cxn modelId="{F946C5A5-D906-446B-9978-6C01D5516017}" type="presParOf" srcId="{22302433-E65D-4B03-A16D-22A02CEDF0C9}" destId="{03B0D100-45C9-4ADF-BBB5-B0EC2155B9A3}" srcOrd="4" destOrd="0" presId="urn:microsoft.com/office/officeart/2005/8/layout/venn1"/>
    <dgm:cxn modelId="{16A13044-8865-4808-B0D0-5A975E234EAB}" type="presParOf" srcId="{22302433-E65D-4B03-A16D-22A02CEDF0C9}" destId="{CB653218-BF3C-42D1-B3E9-54CFEC1EFB73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3E1468-A24B-433C-938D-24729DC127C9}">
      <dsp:nvSpPr>
        <dsp:cNvPr id="0" name=""/>
        <dsp:cNvSpPr/>
      </dsp:nvSpPr>
      <dsp:spPr>
        <a:xfrm>
          <a:off x="1783865" y="52361"/>
          <a:ext cx="2513329" cy="2513329"/>
        </a:xfrm>
        <a:prstGeom prst="ellipse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Análisis e Inteligencia de Negocios</a:t>
          </a:r>
          <a:endParaRPr lang="es-ES" sz="1800" kern="1200" dirty="0"/>
        </a:p>
      </dsp:txBody>
      <dsp:txXfrm>
        <a:off x="2118976" y="492193"/>
        <a:ext cx="1843108" cy="1130998"/>
      </dsp:txXfrm>
    </dsp:sp>
    <dsp:sp modelId="{4B12BA19-A19B-421D-907C-61B65C49C6A6}">
      <dsp:nvSpPr>
        <dsp:cNvPr id="0" name=""/>
        <dsp:cNvSpPr/>
      </dsp:nvSpPr>
      <dsp:spPr>
        <a:xfrm>
          <a:off x="2690758" y="1623192"/>
          <a:ext cx="2513329" cy="251332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Infraestructura y Redes</a:t>
          </a:r>
          <a:endParaRPr lang="es-ES" sz="1800" kern="1200" dirty="0"/>
        </a:p>
      </dsp:txBody>
      <dsp:txXfrm>
        <a:off x="3459418" y="2272469"/>
        <a:ext cx="1507997" cy="1382331"/>
      </dsp:txXfrm>
    </dsp:sp>
    <dsp:sp modelId="{03B0D100-45C9-4ADF-BBB5-B0EC2155B9A3}">
      <dsp:nvSpPr>
        <dsp:cNvPr id="0" name=""/>
        <dsp:cNvSpPr/>
      </dsp:nvSpPr>
      <dsp:spPr>
        <a:xfrm>
          <a:off x="876972" y="1623192"/>
          <a:ext cx="2513329" cy="251332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Desarrollo y mantención de sistemas</a:t>
          </a:r>
          <a:endParaRPr lang="es-ES" sz="1800" kern="1200" dirty="0"/>
        </a:p>
      </dsp:txBody>
      <dsp:txXfrm>
        <a:off x="1113644" y="2272469"/>
        <a:ext cx="1507997" cy="13823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s-CL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7CEA4ECF-AC56-4A05-9C91-300111788F89}" type="datetimeFigureOut">
              <a:rPr lang="es-CL" smtClean="0"/>
              <a:t>29-05-2020</a:t>
            </a:fld>
            <a:endParaRPr lang="es-CL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s-CL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s-CL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1C1881B-0669-45BA-9693-5167590FD6E8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255634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4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33F9A1-B4AA-4CB4-8FCC-F82D68BFA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5107E4F-3D4D-4E3E-8799-01C576FDDF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9F87D3-49F9-4ED9-811C-C27F44409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FBE51-7ADD-4D24-835A-CD011830A294}" type="datetimeFigureOut">
              <a:rPr lang="es-419" smtClean="0"/>
              <a:t>29/5/2020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F433CE-0681-4850-829A-966B45908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31B9FCC-4F90-42BE-A999-82304DD13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50F83-8FB7-42B5-A2FC-96559037D405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292432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0904E-3393-443C-A1F2-B2CA2E97C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9C03FEB-F5DC-421B-945C-18EF0817A3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C5376FB-CD25-4767-9FCB-29D4C98EF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FBE51-7ADD-4D24-835A-CD011830A294}" type="datetimeFigureOut">
              <a:rPr lang="es-419" smtClean="0"/>
              <a:t>29/5/2020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2AA455-6600-4278-9DD7-B07DCFFC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7A2C1D-9FFB-472A-A20C-70EEA4825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50F83-8FB7-42B5-A2FC-96559037D405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110448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94719F4-6F04-4C98-B9A6-6482FDA5CE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BAC6BD6-A94A-4132-A92F-9B218E77FE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59D0E4C-3983-4AB2-9648-69F4D71A5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FBE51-7ADD-4D24-835A-CD011830A294}" type="datetimeFigureOut">
              <a:rPr lang="es-419" smtClean="0"/>
              <a:t>29/5/2020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701B37-91AF-4AE6-BC7E-5840213CB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59BEBA1-E3A7-426D-ACDE-8F95533DC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50F83-8FB7-42B5-A2FC-96559037D405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13560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 hasCustomPrompt="1"/>
          </p:nvPr>
        </p:nvSpPr>
        <p:spPr>
          <a:xfrm>
            <a:off x="628650" y="775469"/>
            <a:ext cx="5272420" cy="698864"/>
          </a:xfrm>
          <a:prstGeom prst="rect">
            <a:avLst/>
          </a:prstGeom>
        </p:spPr>
        <p:txBody>
          <a:bodyPr/>
          <a:lstStyle>
            <a:lvl1pPr algn="l">
              <a:defRPr sz="3333" b="1">
                <a:solidFill>
                  <a:srgbClr val="004E88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r>
              <a:rPr lang="es-ES" dirty="0"/>
              <a:t>EJEMPLO DE TÍTULO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650" y="1497634"/>
            <a:ext cx="8229600" cy="4921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67">
                <a:solidFill>
                  <a:srgbClr val="004E88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lvl="0"/>
            <a:r>
              <a:rPr lang="es-ES_tradnl" dirty="0"/>
              <a:t>SUBT</a:t>
            </a:r>
            <a:r>
              <a:rPr lang="es-ES" dirty="0"/>
              <a:t>ÍTULO</a:t>
            </a:r>
            <a:endParaRPr lang="es-ES_tradnl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2080810"/>
            <a:ext cx="4489450" cy="3572933"/>
          </a:xfrm>
          <a:prstGeom prst="rect">
            <a:avLst/>
          </a:prstGeom>
        </p:spPr>
        <p:txBody>
          <a:bodyPr/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67">
                <a:solidFill>
                  <a:srgbClr val="4A5960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/>
              <a:t>Cuadro de texto</a:t>
            </a:r>
          </a:p>
          <a:p>
            <a:pPr lvl="0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427281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9105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C8F01C6-9544-4894-8341-B4502131B5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1027" y="416403"/>
            <a:ext cx="7886700" cy="532182"/>
          </a:xfrm>
          <a:prstGeom prst="rect">
            <a:avLst/>
          </a:prstGeom>
        </p:spPr>
        <p:txBody>
          <a:bodyPr anchor="ctr"/>
          <a:lstStyle>
            <a:lvl1pPr algn="l">
              <a:defRPr sz="3200" b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s-ES" dirty="0"/>
              <a:t>Título</a:t>
            </a:r>
            <a:endParaRPr lang="es-CL" dirty="0"/>
          </a:p>
        </p:txBody>
      </p:sp>
      <p:sp>
        <p:nvSpPr>
          <p:cNvPr id="4" name="6 Marcador de contenido">
            <a:extLst>
              <a:ext uri="{FF2B5EF4-FFF2-40B4-BE49-F238E27FC236}">
                <a16:creationId xmlns:a16="http://schemas.microsoft.com/office/drawing/2014/main" id="{6C73759A-C55F-4532-967E-FFBAC7956E9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1027" y="1704726"/>
            <a:ext cx="8077987" cy="3602376"/>
          </a:xfrm>
          <a:prstGeom prst="rect">
            <a:avLst/>
          </a:prstGeom>
        </p:spPr>
        <p:txBody>
          <a:bodyPr/>
          <a:lstStyle>
            <a:lvl1pPr marL="342900" indent="-342900"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spcBef>
                <a:spcPts val="0"/>
              </a:spcBef>
              <a:buSzPct val="50000"/>
              <a:buFont typeface="Courier New" panose="02070309020205020404" pitchFamily="49" charset="0"/>
              <a:buChar char="o"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buFont typeface="Calibri" panose="020F0502020204030204" pitchFamily="34" charset="0"/>
              <a:buChar char="–"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L" dirty="0"/>
          </a:p>
        </p:txBody>
      </p:sp>
      <p:sp>
        <p:nvSpPr>
          <p:cNvPr id="5" name="11 Marcador de texto">
            <a:extLst>
              <a:ext uri="{FF2B5EF4-FFF2-40B4-BE49-F238E27FC236}">
                <a16:creationId xmlns:a16="http://schemas.microsoft.com/office/drawing/2014/main" id="{14E49494-C74B-418E-877D-74B37338DE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1027" y="1025497"/>
            <a:ext cx="8099936" cy="532182"/>
          </a:xfrm>
          <a:prstGeom prst="rect">
            <a:avLst/>
          </a:prstGeom>
        </p:spPr>
        <p:txBody>
          <a:bodyPr anchor="ctr"/>
          <a:lstStyle>
            <a:lvl1pPr marL="0" indent="0" algn="l" defTabSz="457200" rtl="0" eaLnBrk="1" latinLnBrk="0" hangingPunct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None/>
              <a:defRPr lang="es-ES" sz="2800" b="1" kern="120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1895808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BBFDDB-777B-4154-94AE-4000CFBB3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0D5495-F723-4E93-B800-6963AE6DB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D9B3F9-98D4-4066-A1E6-8D897777E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FBE51-7ADD-4D24-835A-CD011830A294}" type="datetimeFigureOut">
              <a:rPr lang="es-419" smtClean="0"/>
              <a:t>29/5/2020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CAC9A4-4A19-42BF-AD9A-BE82AC742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F8E098-C638-48D7-BB0F-EA81E0759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50F83-8FB7-42B5-A2FC-96559037D405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639662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113AE5-15A2-473E-81FD-02D3C396C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6A7B845-5540-409B-AAE6-CB6656F827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7A5D23-B662-4371-9B2A-EFEA66986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FBE51-7ADD-4D24-835A-CD011830A294}" type="datetimeFigureOut">
              <a:rPr lang="es-419" smtClean="0"/>
              <a:t>29/5/2020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F461021-BE6A-4E14-A383-A0C30B48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DA1290-822F-4D35-8A63-4A0EEBE21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50F83-8FB7-42B5-A2FC-96559037D405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019522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321451-67EB-4B53-9740-91B6C3544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A6F954-AAF7-4001-8D39-5348BC7DC5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21FB8B2-6115-4625-B572-E25DFAE0CF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C48198A-1F6F-4877-95F3-399B93A77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FBE51-7ADD-4D24-835A-CD011830A294}" type="datetimeFigureOut">
              <a:rPr lang="es-419" smtClean="0"/>
              <a:t>29/5/2020</a:t>
            </a:fld>
            <a:endParaRPr lang="es-419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0DD6B74-D5E6-40DF-AA01-3C6456740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F5FEA37-5682-46F9-A6A9-68DA03361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50F83-8FB7-42B5-A2FC-96559037D405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618601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0F884E-A753-480F-80EA-B0287FCEB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9C5DCA4-8A1B-4F6F-AF97-FBD02AB96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550C248-7BAB-44B6-96E0-2F2CCFC34C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5E05E7A-69DB-4EBE-8B77-4106AEE825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1549B9A-7091-404A-974D-3F8A226F91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F61A5FE-ECF3-4232-BF14-5DFB6FA78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FBE51-7ADD-4D24-835A-CD011830A294}" type="datetimeFigureOut">
              <a:rPr lang="es-419" smtClean="0"/>
              <a:t>29/5/2020</a:t>
            </a:fld>
            <a:endParaRPr lang="es-419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570A374-F180-4A2E-9EEB-9FFF38265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2452118-B498-4717-87E7-CBA76ECA5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50F83-8FB7-42B5-A2FC-96559037D405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938953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9E377B-B283-41D6-8B43-CA0823236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7205754-3A96-4CA7-8DE1-EA018F2AA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FBE51-7ADD-4D24-835A-CD011830A294}" type="datetimeFigureOut">
              <a:rPr lang="es-419" smtClean="0"/>
              <a:t>29/5/2020</a:t>
            </a:fld>
            <a:endParaRPr lang="es-419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427490E-1E8D-4B8D-9BF9-E23D91ABF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2836C56-E578-4569-A19A-187463748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50F83-8FB7-42B5-A2FC-96559037D405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55453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1183CB7-AF93-4C61-B51D-7919A517A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FBE51-7ADD-4D24-835A-CD011830A294}" type="datetimeFigureOut">
              <a:rPr lang="es-419" smtClean="0"/>
              <a:t>29/5/2020</a:t>
            </a:fld>
            <a:endParaRPr lang="es-419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F9F271E-7338-4F60-81D1-C9E9F32C2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9D26AAD-9F2A-4244-9A82-272CB1AA2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50F83-8FB7-42B5-A2FC-96559037D405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888307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4CCAAC-F41A-404E-9B49-315DA66A6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CABE94-3BCD-439F-B399-EDC63816B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3384AAD-F885-48F8-890B-DA21EA1BE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009CFA5-DE15-4531-AA7A-D84B93069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FBE51-7ADD-4D24-835A-CD011830A294}" type="datetimeFigureOut">
              <a:rPr lang="es-419" smtClean="0"/>
              <a:t>29/5/2020</a:t>
            </a:fld>
            <a:endParaRPr lang="es-419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4D1A597-C16A-473C-9D2D-A4AFC3C4D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941E9D1-D346-4B14-816A-F70702238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50F83-8FB7-42B5-A2FC-96559037D405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723191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EF742C-EC8B-4FC8-9692-7A74BA3D6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F249BAF-CC29-44CF-87D3-D5AC3C9978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419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A96E8C-BB3C-4408-8BCA-BB36FBD5ED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2D53D95-5AAE-4C06-BC78-7B3671415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FBE51-7ADD-4D24-835A-CD011830A294}" type="datetimeFigureOut">
              <a:rPr lang="es-419" smtClean="0"/>
              <a:t>29/5/2020</a:t>
            </a:fld>
            <a:endParaRPr lang="es-419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88F5D09-C2CA-4CD7-8FC4-F6172E2CF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A0789E5-F2C4-4F9F-A147-EBC48E157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50F83-8FB7-42B5-A2FC-96559037D405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443519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5752060-EA24-4CD9-9AA0-CEE20E1B1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9B1678-EB05-4D23-8572-A190A6E42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0D3BE3-A222-44BD-A5A2-E1CC8B4794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2FBE51-7ADD-4D24-835A-CD011830A294}" type="datetimeFigureOut">
              <a:rPr lang="es-419" smtClean="0"/>
              <a:t>29/5/2020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04A0EB-3EC2-4778-B316-BBBFF0F25E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4A65CBF-F530-4223-8245-B3416035AC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250F83-8FB7-42B5-A2FC-96559037D405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216916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419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pjaguirreh@gmail.com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hyperlink" Target="https://rmarkdown.rstudio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microsoft.com/office/2007/relationships/hdphoto" Target="../media/hdphoto2.wdp"/><Relationship Id="rId4" Type="http://schemas.openxmlformats.org/officeDocument/2006/relationships/image" Target="../media/image18.png"/><Relationship Id="rId9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sma.gob.cl/index.php/publicaciones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pjaguirreh/Reportes-automaticos" TargetMode="Externa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12" Type="http://schemas.openxmlformats.org/officeDocument/2006/relationships/image" Target="../media/image4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11" Type="http://schemas.openxmlformats.org/officeDocument/2006/relationships/image" Target="../media/image41.jpeg"/><Relationship Id="rId5" Type="http://schemas.openxmlformats.org/officeDocument/2006/relationships/image" Target="../media/image38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5.png"/><Relationship Id="rId4" Type="http://schemas.openxmlformats.org/officeDocument/2006/relationships/image" Target="../media/image38.png"/><Relationship Id="rId9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rstudio.com/" TargetMode="External"/><Relationship Id="rId2" Type="http://schemas.openxmlformats.org/officeDocument/2006/relationships/hyperlink" Target="https://coronavirus.mat.uc.cl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pjaguirreh@gmail.com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12" Type="http://schemas.openxmlformats.org/officeDocument/2006/relationships/image" Target="../media/image4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11" Type="http://schemas.openxmlformats.org/officeDocument/2006/relationships/image" Target="../media/image41.jpeg"/><Relationship Id="rId5" Type="http://schemas.openxmlformats.org/officeDocument/2006/relationships/image" Target="../media/image38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oronavirus.mat.uc.cl/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project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ctrTitle"/>
          </p:nvPr>
        </p:nvSpPr>
        <p:spPr>
          <a:xfrm>
            <a:off x="218658" y="2107677"/>
            <a:ext cx="8706679" cy="829209"/>
          </a:xfrm>
        </p:spPr>
        <p:txBody>
          <a:bodyPr>
            <a:noAutofit/>
          </a:bodyPr>
          <a:lstStyle/>
          <a:p>
            <a:r>
              <a:rPr lang="es-CL" sz="5500" b="1" dirty="0">
                <a:solidFill>
                  <a:schemeClr val="tx2"/>
                </a:solidFill>
              </a:rPr>
              <a:t>Reportes automatizados con R</a:t>
            </a:r>
            <a:endParaRPr lang="es-CL" sz="5500" dirty="0"/>
          </a:p>
        </p:txBody>
      </p:sp>
      <p:sp>
        <p:nvSpPr>
          <p:cNvPr id="9" name="Rectángulo 8"/>
          <p:cNvSpPr/>
          <p:nvPr/>
        </p:nvSpPr>
        <p:spPr>
          <a:xfrm>
            <a:off x="3016830" y="4955083"/>
            <a:ext cx="31114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/>
              <a:t>Pablo Aguirre Hörmann</a:t>
            </a:r>
          </a:p>
          <a:p>
            <a:pPr algn="ctr"/>
            <a:r>
              <a:rPr lang="es-CL" dirty="0">
                <a:hlinkClick r:id="rId2"/>
              </a:rPr>
              <a:t>pjaguirreh@gmail.com</a:t>
            </a:r>
            <a:r>
              <a:rPr lang="es-CL" dirty="0"/>
              <a:t> </a:t>
            </a:r>
          </a:p>
          <a:p>
            <a:pPr algn="ctr"/>
            <a:r>
              <a:rPr lang="es-CL" dirty="0"/>
              <a:t>09 de junio de 2020</a:t>
            </a:r>
            <a:endParaRPr lang="es-CL" sz="1400" dirty="0"/>
          </a:p>
        </p:txBody>
      </p:sp>
      <p:pic>
        <p:nvPicPr>
          <p:cNvPr id="6" name="Picture 6" descr="Resultado de imagen de R programming logo no background">
            <a:extLst>
              <a:ext uri="{FF2B5EF4-FFF2-40B4-BE49-F238E27FC236}">
                <a16:creationId xmlns:a16="http://schemas.microsoft.com/office/drawing/2014/main" id="{C4BD05CE-6CFF-4D60-93D7-433460D4E4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1" t="11993" r="15838" b="7927"/>
          <a:stretch/>
        </p:blipFill>
        <p:spPr bwMode="auto">
          <a:xfrm>
            <a:off x="1872988" y="3165652"/>
            <a:ext cx="1397293" cy="148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sultado de imagen de RsTUDIO LOGO">
            <a:extLst>
              <a:ext uri="{FF2B5EF4-FFF2-40B4-BE49-F238E27FC236}">
                <a16:creationId xmlns:a16="http://schemas.microsoft.com/office/drawing/2014/main" id="{08AB6BAC-C523-40E2-8917-452F33E850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43"/>
          <a:stretch/>
        </p:blipFill>
        <p:spPr bwMode="auto">
          <a:xfrm>
            <a:off x="5873713" y="3323548"/>
            <a:ext cx="1183070" cy="116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scritura de libros con bookdown">
            <a:extLst>
              <a:ext uri="{FF2B5EF4-FFF2-40B4-BE49-F238E27FC236}">
                <a16:creationId xmlns:a16="http://schemas.microsoft.com/office/drawing/2014/main" id="{239B16B8-E117-4AAC-9CED-F4FD1214A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138" y="3213459"/>
            <a:ext cx="1237723" cy="139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49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83" y="1618124"/>
            <a:ext cx="7871136" cy="4269856"/>
          </a:xfrm>
          <a:prstGeom prst="rect">
            <a:avLst/>
          </a:prstGeom>
        </p:spPr>
      </p:pic>
      <p:sp>
        <p:nvSpPr>
          <p:cNvPr id="15" name="Rectángulo 14"/>
          <p:cNvSpPr/>
          <p:nvPr/>
        </p:nvSpPr>
        <p:spPr>
          <a:xfrm>
            <a:off x="1273684" y="4873040"/>
            <a:ext cx="25785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b="1" u="sng" dirty="0">
                <a:solidFill>
                  <a:srgbClr val="C67373"/>
                </a:solidFill>
                <a:latin typeface="Open Sans" charset="0"/>
                <a:ea typeface="Open Sans" charset="0"/>
                <a:cs typeface="Open Sans" charset="0"/>
              </a:rPr>
              <a:t>Consola</a:t>
            </a:r>
            <a:r>
              <a:rPr lang="es-ES_tradnl" sz="1400" b="1" dirty="0">
                <a:solidFill>
                  <a:srgbClr val="C67373"/>
                </a:solidFill>
                <a:latin typeface="Open Sans" charset="0"/>
                <a:ea typeface="Open Sans" charset="0"/>
                <a:cs typeface="Open Sans" charset="0"/>
              </a:rPr>
              <a:t>: ejecución de código</a:t>
            </a:r>
            <a:endParaRPr lang="es-CL" sz="1400" dirty="0"/>
          </a:p>
        </p:txBody>
      </p:sp>
      <p:sp>
        <p:nvSpPr>
          <p:cNvPr id="16" name="Rectángulo 15"/>
          <p:cNvSpPr/>
          <p:nvPr/>
        </p:nvSpPr>
        <p:spPr>
          <a:xfrm>
            <a:off x="1390225" y="2783917"/>
            <a:ext cx="23455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b="1" u="sng" dirty="0">
                <a:solidFill>
                  <a:srgbClr val="C67373"/>
                </a:solidFill>
                <a:latin typeface="Open Sans" charset="0"/>
                <a:ea typeface="Open Sans" charset="0"/>
                <a:cs typeface="Open Sans" charset="0"/>
              </a:rPr>
              <a:t>Script</a:t>
            </a:r>
            <a:r>
              <a:rPr lang="es-ES_tradnl" sz="1400" b="1" dirty="0">
                <a:solidFill>
                  <a:srgbClr val="C67373"/>
                </a:solidFill>
                <a:latin typeface="Open Sans" charset="0"/>
                <a:ea typeface="Open Sans" charset="0"/>
                <a:cs typeface="Open Sans" charset="0"/>
              </a:rPr>
              <a:t>: escritura de código</a:t>
            </a:r>
            <a:endParaRPr lang="es-CL" sz="1400" dirty="0"/>
          </a:p>
        </p:txBody>
      </p:sp>
      <p:sp>
        <p:nvSpPr>
          <p:cNvPr id="17" name="Rectángulo 16"/>
          <p:cNvSpPr/>
          <p:nvPr/>
        </p:nvSpPr>
        <p:spPr>
          <a:xfrm>
            <a:off x="5360896" y="2676195"/>
            <a:ext cx="28059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b="1" u="sng" dirty="0" err="1">
                <a:solidFill>
                  <a:srgbClr val="C67373"/>
                </a:solidFill>
                <a:latin typeface="Open Sans" charset="0"/>
                <a:ea typeface="Open Sans" charset="0"/>
                <a:cs typeface="Open Sans" charset="0"/>
              </a:rPr>
              <a:t>Environment</a:t>
            </a:r>
            <a:r>
              <a:rPr lang="es-ES_tradnl" sz="1400" b="1" dirty="0">
                <a:solidFill>
                  <a:srgbClr val="C67373"/>
                </a:solidFill>
                <a:latin typeface="Open Sans" charset="0"/>
                <a:ea typeface="Open Sans" charset="0"/>
                <a:cs typeface="Open Sans" charset="0"/>
              </a:rPr>
              <a:t>: almacenamiento de objetos/datos</a:t>
            </a:r>
            <a:endParaRPr lang="es-CL" sz="1400" dirty="0"/>
          </a:p>
        </p:txBody>
      </p:sp>
      <p:sp>
        <p:nvSpPr>
          <p:cNvPr id="18" name="Rectángulo 17"/>
          <p:cNvSpPr/>
          <p:nvPr/>
        </p:nvSpPr>
        <p:spPr>
          <a:xfrm>
            <a:off x="5217460" y="4611430"/>
            <a:ext cx="28059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b="1" u="sng" dirty="0">
                <a:solidFill>
                  <a:srgbClr val="C67373"/>
                </a:solidFill>
                <a:latin typeface="Open Sans" charset="0"/>
                <a:ea typeface="Open Sans" charset="0"/>
                <a:cs typeface="Open Sans" charset="0"/>
              </a:rPr>
              <a:t>Gráficos, Ventana de ayuda, Archivos, Librerías/Paquetes</a:t>
            </a:r>
            <a:endParaRPr lang="es-CL" sz="1400" dirty="0"/>
          </a:p>
        </p:txBody>
      </p:sp>
      <p:sp>
        <p:nvSpPr>
          <p:cNvPr id="9" name="CuadroTexto 4">
            <a:extLst>
              <a:ext uri="{FF2B5EF4-FFF2-40B4-BE49-F238E27FC236}">
                <a16:creationId xmlns:a16="http://schemas.microsoft.com/office/drawing/2014/main" id="{4AB1CF25-077C-4FAD-9F42-312C14BE932E}"/>
              </a:ext>
            </a:extLst>
          </p:cNvPr>
          <p:cNvSpPr txBox="1"/>
          <p:nvPr/>
        </p:nvSpPr>
        <p:spPr>
          <a:xfrm>
            <a:off x="641684" y="473517"/>
            <a:ext cx="618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¿Qué es                       ?</a:t>
            </a:r>
          </a:p>
        </p:txBody>
      </p:sp>
      <p:pic>
        <p:nvPicPr>
          <p:cNvPr id="10" name="Picture 2" descr="Resultado de imagen de RsTUDIO LOGO">
            <a:extLst>
              <a:ext uri="{FF2B5EF4-FFF2-40B4-BE49-F238E27FC236}">
                <a16:creationId xmlns:a16="http://schemas.microsoft.com/office/drawing/2014/main" id="{0ED4015F-398B-49FF-AC7D-BA2FB8968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008" y="473517"/>
            <a:ext cx="1737221" cy="61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951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641684" y="473517"/>
            <a:ext cx="618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¿Qué es R </a:t>
            </a:r>
            <a:r>
              <a:rPr lang="es-ES" sz="3200" b="1" dirty="0" err="1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Markdown</a:t>
            </a:r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075" y="3569072"/>
            <a:ext cx="6981571" cy="1328299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17100" y="1476191"/>
            <a:ext cx="820414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200" b="1" dirty="0">
                <a:solidFill>
                  <a:srgbClr val="C67373"/>
                </a:solidFill>
                <a:latin typeface="Source Sans Pro"/>
                <a:ea typeface="Open Sans" charset="0"/>
                <a:cs typeface="Open Sans" charset="0"/>
              </a:rPr>
              <a:t>Entorno para la creación de reportes/documentos reproducibles</a:t>
            </a:r>
          </a:p>
          <a:p>
            <a:pPr marL="622300" lvl="2" indent="-285750">
              <a:buFont typeface="Arial" panose="020B0604020202020204" pitchFamily="34" charset="0"/>
              <a:buChar char="•"/>
            </a:pPr>
            <a:r>
              <a:rPr lang="es-ES_tradnl" u="sng" dirty="0">
                <a:solidFill>
                  <a:srgbClr val="C67373"/>
                </a:solidFill>
                <a:latin typeface="Open Sans" charset="0"/>
                <a:ea typeface="Open Sans" charset="0"/>
                <a:cs typeface="Open Sans" charset="0"/>
              </a:rPr>
              <a:t>Microsoft Word</a:t>
            </a:r>
            <a:endParaRPr lang="es-ES_tradnl" dirty="0">
              <a:solidFill>
                <a:srgbClr val="41567F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622300" lvl="2" indent="-285750"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rgbClr val="41567F"/>
                </a:solidFill>
                <a:latin typeface="Open Sans" charset="0"/>
                <a:ea typeface="Open Sans" charset="0"/>
                <a:cs typeface="Open Sans" charset="0"/>
              </a:rPr>
              <a:t>HTML</a:t>
            </a:r>
          </a:p>
          <a:p>
            <a:pPr marL="622300" lvl="2" indent="-285750"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rgbClr val="41567F"/>
                </a:solidFill>
                <a:latin typeface="Open Sans" charset="0"/>
                <a:ea typeface="Open Sans" charset="0"/>
                <a:cs typeface="Open Sans" charset="0"/>
              </a:rPr>
              <a:t>PDF</a:t>
            </a:r>
          </a:p>
          <a:p>
            <a:pPr marL="622300" lvl="2" indent="-285750">
              <a:buFont typeface="Arial" panose="020B0604020202020204" pitchFamily="34" charset="0"/>
              <a:buChar char="•"/>
            </a:pPr>
            <a:r>
              <a:rPr lang="es-ES_tradnl" dirty="0" err="1">
                <a:solidFill>
                  <a:srgbClr val="41567F"/>
                </a:solidFill>
                <a:latin typeface="Open Sans" charset="0"/>
                <a:ea typeface="Open Sans" charset="0"/>
                <a:cs typeface="Open Sans" charset="0"/>
              </a:rPr>
              <a:t>Power</a:t>
            </a:r>
            <a:r>
              <a:rPr lang="es-ES_tradnl" dirty="0">
                <a:solidFill>
                  <a:srgbClr val="41567F"/>
                </a:solidFill>
                <a:latin typeface="Open Sans" charset="0"/>
                <a:ea typeface="Open Sans" charset="0"/>
                <a:cs typeface="Open Sans" charset="0"/>
              </a:rPr>
              <a:t> Point</a:t>
            </a:r>
          </a:p>
          <a:p>
            <a:pPr marL="622300" lvl="2" indent="-285750"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rgbClr val="41567F"/>
                </a:solidFill>
                <a:latin typeface="Open Sans" charset="0"/>
                <a:ea typeface="Open Sans" charset="0"/>
                <a:cs typeface="Open Sans" charset="0"/>
              </a:rPr>
              <a:t>Y más…</a:t>
            </a:r>
          </a:p>
          <a:p>
            <a:endParaRPr lang="es-ES_tradnl" dirty="0">
              <a:solidFill>
                <a:srgbClr val="41567F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850" y="5015328"/>
            <a:ext cx="5074023" cy="851966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2813967" y="6186482"/>
            <a:ext cx="3554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4"/>
              </a:rPr>
              <a:t>https://rmarkdown.rstudio.com</a:t>
            </a:r>
            <a:endParaRPr lang="es-CL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Picture 2" descr="Escritura de libros con bookdown">
            <a:extLst>
              <a:ext uri="{FF2B5EF4-FFF2-40B4-BE49-F238E27FC236}">
                <a16:creationId xmlns:a16="http://schemas.microsoft.com/office/drawing/2014/main" id="{1D42AF43-F742-42BE-824F-1AEFB40DE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171" y="416403"/>
            <a:ext cx="628081" cy="70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0710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641684" y="473517"/>
            <a:ext cx="618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¿Qué es R </a:t>
            </a:r>
            <a:r>
              <a:rPr lang="es-ES" sz="3200" b="1" dirty="0" err="1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Markdown</a:t>
            </a:r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31" y="1377729"/>
            <a:ext cx="8673024" cy="4691297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220657" y="1926743"/>
            <a:ext cx="693743" cy="172529"/>
          </a:xfrm>
          <a:prstGeom prst="rect">
            <a:avLst/>
          </a:prstGeom>
          <a:noFill/>
          <a:ln w="38100">
            <a:solidFill>
              <a:srgbClr val="C6737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903" y="2820551"/>
            <a:ext cx="2459135" cy="2044674"/>
          </a:xfrm>
          <a:prstGeom prst="rect">
            <a:avLst/>
          </a:prstGeom>
        </p:spPr>
      </p:pic>
      <p:pic>
        <p:nvPicPr>
          <p:cNvPr id="11" name="Picture 2" descr="Escritura de libros con bookdown">
            <a:extLst>
              <a:ext uri="{FF2B5EF4-FFF2-40B4-BE49-F238E27FC236}">
                <a16:creationId xmlns:a16="http://schemas.microsoft.com/office/drawing/2014/main" id="{FC319E26-69DE-4386-A9D6-2949FF066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171" y="416403"/>
            <a:ext cx="628081" cy="70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114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641684" y="473517"/>
            <a:ext cx="618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¿Qué es R </a:t>
            </a:r>
            <a:r>
              <a:rPr lang="es-ES" sz="3200" b="1" dirty="0" err="1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Markdown</a:t>
            </a:r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29" y="1377729"/>
            <a:ext cx="8681389" cy="4700346"/>
          </a:xfrm>
          <a:prstGeom prst="rect">
            <a:avLst/>
          </a:prstGeom>
        </p:spPr>
      </p:pic>
      <p:pic>
        <p:nvPicPr>
          <p:cNvPr id="9" name="Picture 2" descr="Escritura de libros con bookdown">
            <a:extLst>
              <a:ext uri="{FF2B5EF4-FFF2-40B4-BE49-F238E27FC236}">
                <a16:creationId xmlns:a16="http://schemas.microsoft.com/office/drawing/2014/main" id="{F261AD4F-DE96-4F6A-B7AA-B2A820B8D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171" y="416403"/>
            <a:ext cx="628081" cy="70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941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641684" y="473517"/>
            <a:ext cx="618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¿Qué es R </a:t>
            </a:r>
            <a:r>
              <a:rPr lang="es-ES" sz="3200" b="1" dirty="0" err="1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Markdown</a:t>
            </a:r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2031" y="1377729"/>
            <a:ext cx="8681388" cy="4691297"/>
          </a:xfrm>
          <a:prstGeom prst="rect">
            <a:avLst/>
          </a:prstGeom>
        </p:spPr>
      </p:pic>
      <p:cxnSp>
        <p:nvCxnSpPr>
          <p:cNvPr id="4" name="Conector recto 3"/>
          <p:cNvCxnSpPr/>
          <p:nvPr/>
        </p:nvCxnSpPr>
        <p:spPr>
          <a:xfrm flipH="1">
            <a:off x="242493" y="1610642"/>
            <a:ext cx="276972" cy="113501"/>
          </a:xfrm>
          <a:prstGeom prst="line">
            <a:avLst/>
          </a:prstGeom>
          <a:ln w="63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H="1" flipV="1">
            <a:off x="242493" y="4271750"/>
            <a:ext cx="276972" cy="1145638"/>
          </a:xfrm>
          <a:prstGeom prst="line">
            <a:avLst/>
          </a:prstGeom>
          <a:ln w="63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65" y="1610642"/>
            <a:ext cx="5772559" cy="3806746"/>
          </a:xfrm>
          <a:prstGeom prst="rect">
            <a:avLst/>
          </a:prstGeom>
        </p:spPr>
      </p:pic>
      <p:pic>
        <p:nvPicPr>
          <p:cNvPr id="12" name="Picture 2" descr="Escritura de libros con bookdown">
            <a:extLst>
              <a:ext uri="{FF2B5EF4-FFF2-40B4-BE49-F238E27FC236}">
                <a16:creationId xmlns:a16="http://schemas.microsoft.com/office/drawing/2014/main" id="{85AEBC11-0844-4683-B95B-B10FA2918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171" y="416403"/>
            <a:ext cx="628081" cy="70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256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641684" y="473517"/>
            <a:ext cx="618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¿Qué es R </a:t>
            </a:r>
            <a:r>
              <a:rPr lang="es-ES" sz="3200" b="1" dirty="0" err="1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Markdown</a:t>
            </a:r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2031" y="1377729"/>
            <a:ext cx="8681388" cy="469129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465" y="1610642"/>
            <a:ext cx="5772559" cy="3806746"/>
          </a:xfrm>
          <a:prstGeom prst="rect">
            <a:avLst/>
          </a:prstGeom>
        </p:spPr>
      </p:pic>
      <p:cxnSp>
        <p:nvCxnSpPr>
          <p:cNvPr id="4" name="Conector recto 3"/>
          <p:cNvCxnSpPr/>
          <p:nvPr/>
        </p:nvCxnSpPr>
        <p:spPr>
          <a:xfrm flipH="1">
            <a:off x="242493" y="1610642"/>
            <a:ext cx="276972" cy="113501"/>
          </a:xfrm>
          <a:prstGeom prst="line">
            <a:avLst/>
          </a:prstGeom>
          <a:ln w="63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H="1" flipV="1">
            <a:off x="242493" y="4271750"/>
            <a:ext cx="276972" cy="1145638"/>
          </a:xfrm>
          <a:prstGeom prst="line">
            <a:avLst/>
          </a:prstGeom>
          <a:ln w="63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6"/>
          <a:srcRect t="8421" r="144" b="76206"/>
          <a:stretch/>
        </p:blipFill>
        <p:spPr>
          <a:xfrm>
            <a:off x="519465" y="1931213"/>
            <a:ext cx="5764292" cy="585216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4944995" y="1885291"/>
            <a:ext cx="1334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b="1" dirty="0">
                <a:solidFill>
                  <a:srgbClr val="C67373"/>
                </a:solidFill>
                <a:latin typeface="Open Sans" charset="0"/>
                <a:ea typeface="Open Sans" charset="0"/>
                <a:cs typeface="Open Sans" charset="0"/>
              </a:rPr>
              <a:t>Metadatos</a:t>
            </a:r>
          </a:p>
        </p:txBody>
      </p:sp>
      <p:pic>
        <p:nvPicPr>
          <p:cNvPr id="10" name="Picture 4" descr="Resultado de imagen de R markdown logo">
            <a:extLst>
              <a:ext uri="{FF2B5EF4-FFF2-40B4-BE49-F238E27FC236}">
                <a16:creationId xmlns:a16="http://schemas.microsoft.com/office/drawing/2014/main" id="{CE185CF0-5BF3-414C-9A3F-D040A21D5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171" y="416403"/>
            <a:ext cx="1213289" cy="68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312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641684" y="473517"/>
            <a:ext cx="618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¿Qué es R </a:t>
            </a:r>
            <a:r>
              <a:rPr lang="es-ES" sz="3200" b="1" dirty="0" err="1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Markdown</a:t>
            </a:r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2031" y="1377729"/>
            <a:ext cx="8681388" cy="469129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465" y="1610642"/>
            <a:ext cx="5772559" cy="3806746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6"/>
          <a:srcRect t="88745" r="-3" b="4914"/>
          <a:stretch/>
        </p:blipFill>
        <p:spPr>
          <a:xfrm>
            <a:off x="511100" y="4988966"/>
            <a:ext cx="5772657" cy="241402"/>
          </a:xfrm>
          <a:prstGeom prst="rect">
            <a:avLst/>
          </a:prstGeom>
        </p:spPr>
      </p:pic>
      <p:cxnSp>
        <p:nvCxnSpPr>
          <p:cNvPr id="4" name="Conector recto 3"/>
          <p:cNvCxnSpPr/>
          <p:nvPr/>
        </p:nvCxnSpPr>
        <p:spPr>
          <a:xfrm flipH="1">
            <a:off x="242493" y="1610642"/>
            <a:ext cx="276972" cy="113501"/>
          </a:xfrm>
          <a:prstGeom prst="line">
            <a:avLst/>
          </a:prstGeom>
          <a:ln w="63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H="1" flipV="1">
            <a:off x="242493" y="4271750"/>
            <a:ext cx="276972" cy="1145638"/>
          </a:xfrm>
          <a:prstGeom prst="line">
            <a:avLst/>
          </a:prstGeom>
          <a:ln w="63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6"/>
          <a:srcRect t="67031" r="16" b="21247"/>
          <a:stretch/>
        </p:blipFill>
        <p:spPr>
          <a:xfrm>
            <a:off x="519463" y="4162349"/>
            <a:ext cx="5771609" cy="446228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6"/>
          <a:srcRect t="34364" r="142" b="43345"/>
          <a:stretch/>
        </p:blipFill>
        <p:spPr>
          <a:xfrm>
            <a:off x="519464" y="2918765"/>
            <a:ext cx="5764294" cy="848564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5510213" y="2882194"/>
            <a:ext cx="765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b="1" dirty="0">
                <a:solidFill>
                  <a:srgbClr val="C67373"/>
                </a:solidFill>
                <a:latin typeface="Open Sans" charset="0"/>
                <a:ea typeface="Open Sans" charset="0"/>
                <a:cs typeface="Open Sans" charset="0"/>
              </a:rPr>
              <a:t>Texto</a:t>
            </a:r>
          </a:p>
        </p:txBody>
      </p:sp>
      <p:pic>
        <p:nvPicPr>
          <p:cNvPr id="13" name="Picture 4" descr="Resultado de imagen de R markdown logo">
            <a:extLst>
              <a:ext uri="{FF2B5EF4-FFF2-40B4-BE49-F238E27FC236}">
                <a16:creationId xmlns:a16="http://schemas.microsoft.com/office/drawing/2014/main" id="{1E8348D0-F32C-4998-954B-260B21427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171" y="416403"/>
            <a:ext cx="1213289" cy="68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322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641684" y="473517"/>
            <a:ext cx="618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¿Qué es R </a:t>
            </a:r>
            <a:r>
              <a:rPr lang="es-ES" sz="3200" b="1" dirty="0" err="1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Markdown</a:t>
            </a:r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2031" y="1377729"/>
            <a:ext cx="8681388" cy="4691297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465" y="1610642"/>
            <a:ext cx="5772559" cy="3806746"/>
          </a:xfrm>
          <a:prstGeom prst="rect">
            <a:avLst/>
          </a:prstGeom>
        </p:spPr>
      </p:pic>
      <p:cxnSp>
        <p:nvCxnSpPr>
          <p:cNvPr id="4" name="Conector recto 3"/>
          <p:cNvCxnSpPr/>
          <p:nvPr/>
        </p:nvCxnSpPr>
        <p:spPr>
          <a:xfrm flipH="1">
            <a:off x="242493" y="1610642"/>
            <a:ext cx="276972" cy="113501"/>
          </a:xfrm>
          <a:prstGeom prst="line">
            <a:avLst/>
          </a:prstGeom>
          <a:ln w="63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H="1" flipV="1">
            <a:off x="242493" y="4271750"/>
            <a:ext cx="276972" cy="1145638"/>
          </a:xfrm>
          <a:prstGeom prst="line">
            <a:avLst/>
          </a:prstGeom>
          <a:ln w="63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ángulo 14"/>
          <p:cNvSpPr/>
          <p:nvPr/>
        </p:nvSpPr>
        <p:spPr>
          <a:xfrm>
            <a:off x="5358353" y="2555826"/>
            <a:ext cx="934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b="1" dirty="0">
                <a:solidFill>
                  <a:srgbClr val="C67373"/>
                </a:solidFill>
                <a:latin typeface="Open Sans" charset="0"/>
                <a:ea typeface="Open Sans" charset="0"/>
                <a:cs typeface="Open Sans" charset="0"/>
              </a:rPr>
              <a:t>Código</a:t>
            </a: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1512" y="3106147"/>
            <a:ext cx="2262097" cy="1234459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7"/>
          <a:srcRect t="26293" r="-110" b="64675"/>
          <a:stretch/>
        </p:blipFill>
        <p:spPr>
          <a:xfrm>
            <a:off x="519465" y="2611526"/>
            <a:ext cx="5778922" cy="343815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 rotWithShape="1">
          <a:blip r:embed="rId7"/>
          <a:srcRect t="78369" r="11" b="12791"/>
          <a:stretch/>
        </p:blipFill>
        <p:spPr>
          <a:xfrm>
            <a:off x="519143" y="4593946"/>
            <a:ext cx="5771929" cy="336499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 rotWithShape="1">
          <a:blip r:embed="rId7"/>
          <a:srcRect l="-1" t="57615" r="137" b="32969"/>
          <a:stretch/>
        </p:blipFill>
        <p:spPr>
          <a:xfrm>
            <a:off x="519143" y="3803904"/>
            <a:ext cx="5764614" cy="358445"/>
          </a:xfrm>
          <a:prstGeom prst="rect">
            <a:avLst/>
          </a:prstGeom>
        </p:spPr>
      </p:pic>
      <p:sp>
        <p:nvSpPr>
          <p:cNvPr id="25" name="Rectángulo 24"/>
          <p:cNvSpPr/>
          <p:nvPr/>
        </p:nvSpPr>
        <p:spPr>
          <a:xfrm>
            <a:off x="5366097" y="2555826"/>
            <a:ext cx="934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b="1" dirty="0">
                <a:solidFill>
                  <a:srgbClr val="C67373"/>
                </a:solidFill>
                <a:latin typeface="Open Sans" charset="0"/>
                <a:ea typeface="Open Sans" charset="0"/>
                <a:cs typeface="Open Sans" charset="0"/>
              </a:rPr>
              <a:t>Código</a:t>
            </a:r>
          </a:p>
        </p:txBody>
      </p:sp>
      <p:pic>
        <p:nvPicPr>
          <p:cNvPr id="14" name="Picture 4" descr="Resultado de imagen de R markdown logo">
            <a:extLst>
              <a:ext uri="{FF2B5EF4-FFF2-40B4-BE49-F238E27FC236}">
                <a16:creationId xmlns:a16="http://schemas.microsoft.com/office/drawing/2014/main" id="{AF4B09FD-EA11-4827-8072-4910C988E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171" y="416403"/>
            <a:ext cx="1213289" cy="68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082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763117" y="706431"/>
            <a:ext cx="5552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67373"/>
                </a:solidFill>
                <a:latin typeface="Source Sans Pro" charset="0"/>
                <a:ea typeface="Source Sans Pro" charset="0"/>
                <a:cs typeface="Source Sans Pro" charset="0"/>
              </a:rPr>
              <a:t>R </a:t>
            </a:r>
            <a:r>
              <a:rPr lang="es-ES" sz="3200" b="1" dirty="0" err="1">
                <a:solidFill>
                  <a:srgbClr val="C67373"/>
                </a:solidFill>
                <a:latin typeface="Source Sans Pro" charset="0"/>
                <a:ea typeface="Source Sans Pro" charset="0"/>
                <a:cs typeface="Source Sans Pro" charset="0"/>
              </a:rPr>
              <a:t>Markdown</a:t>
            </a:r>
            <a:r>
              <a:rPr lang="es-ES" sz="3200" b="1" dirty="0">
                <a:solidFill>
                  <a:srgbClr val="C67373"/>
                </a:solidFill>
                <a:latin typeface="Source Sans Pro" charset="0"/>
                <a:ea typeface="Source Sans Pro" charset="0"/>
                <a:cs typeface="Source Sans Pro" charset="0"/>
              </a:rPr>
              <a:t> en la práctica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300" y="1923689"/>
            <a:ext cx="4339089" cy="396734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69" y="1923688"/>
            <a:ext cx="4339089" cy="396734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2380" t="1" b="843"/>
          <a:stretch/>
        </p:blipFill>
        <p:spPr>
          <a:xfrm>
            <a:off x="1353101" y="2286311"/>
            <a:ext cx="862199" cy="974874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353101" y="2314737"/>
            <a:ext cx="862199" cy="172529"/>
          </a:xfrm>
          <a:prstGeom prst="rect">
            <a:avLst/>
          </a:prstGeom>
          <a:noFill/>
          <a:ln w="38100">
            <a:solidFill>
              <a:srgbClr val="C6737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0" name="Picture 2" descr="Escritura de libros con bookdown">
            <a:extLst>
              <a:ext uri="{FF2B5EF4-FFF2-40B4-BE49-F238E27FC236}">
                <a16:creationId xmlns:a16="http://schemas.microsoft.com/office/drawing/2014/main" id="{E2257889-3998-4B4B-A796-54210AECF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62" y="51766"/>
            <a:ext cx="795129" cy="89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325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062" y="2995627"/>
            <a:ext cx="4413987" cy="3100227"/>
          </a:xfrm>
          <a:prstGeom prst="rect">
            <a:avLst/>
          </a:prstGeom>
        </p:spPr>
      </p:pic>
      <p:sp>
        <p:nvSpPr>
          <p:cNvPr id="4" name="Flecha derecha 3"/>
          <p:cNvSpPr/>
          <p:nvPr/>
        </p:nvSpPr>
        <p:spPr>
          <a:xfrm rot="5400000">
            <a:off x="4329952" y="2529341"/>
            <a:ext cx="484094" cy="249841"/>
          </a:xfrm>
          <a:prstGeom prst="rightArrow">
            <a:avLst/>
          </a:prstGeom>
          <a:solidFill>
            <a:srgbClr val="C67373"/>
          </a:solidFill>
          <a:ln>
            <a:solidFill>
              <a:srgbClr val="C6737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rgbClr val="C67373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26380" t="6045" r="66314" b="90868"/>
          <a:stretch/>
        </p:blipFill>
        <p:spPr>
          <a:xfrm>
            <a:off x="4792228" y="2548924"/>
            <a:ext cx="719316" cy="21067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8309"/>
          <a:stretch/>
        </p:blipFill>
        <p:spPr>
          <a:xfrm>
            <a:off x="2169505" y="1055956"/>
            <a:ext cx="4847093" cy="1214437"/>
          </a:xfrm>
          <a:prstGeom prst="rect">
            <a:avLst/>
          </a:prstGeom>
        </p:spPr>
      </p:pic>
      <p:pic>
        <p:nvPicPr>
          <p:cNvPr id="9" name="Picture 2" descr="Escritura de libros con bookdown">
            <a:extLst>
              <a:ext uri="{FF2B5EF4-FFF2-40B4-BE49-F238E27FC236}">
                <a16:creationId xmlns:a16="http://schemas.microsoft.com/office/drawing/2014/main" id="{7148218E-0D9F-45ED-A02A-F16F0FB2A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62" y="51766"/>
            <a:ext cx="795129" cy="89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282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641684" y="255032"/>
            <a:ext cx="618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¿Qué veremos?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369204" y="1350180"/>
            <a:ext cx="8129337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300" b="1" dirty="0">
                <a:solidFill>
                  <a:srgbClr val="C67373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1. </a:t>
            </a:r>
            <a:r>
              <a:rPr lang="es-ES" sz="2300" b="1" dirty="0">
                <a:solidFill>
                  <a:srgbClr val="41567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¿Qué es R, </a:t>
            </a:r>
            <a:r>
              <a:rPr lang="es-ES" sz="2300" b="1" dirty="0" err="1">
                <a:solidFill>
                  <a:srgbClr val="41567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RStudio</a:t>
            </a:r>
            <a:r>
              <a:rPr lang="es-ES" sz="2300" b="1" dirty="0">
                <a:solidFill>
                  <a:srgbClr val="41567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, y </a:t>
            </a:r>
            <a:r>
              <a:rPr lang="es-ES" sz="2300" b="1" i="1" dirty="0">
                <a:solidFill>
                  <a:srgbClr val="41567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 </a:t>
            </a:r>
            <a:r>
              <a:rPr lang="es-ES" sz="2300" b="1" i="1" dirty="0" err="1">
                <a:solidFill>
                  <a:srgbClr val="41567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Markdown</a:t>
            </a:r>
            <a:r>
              <a:rPr lang="es-ES" sz="2300" b="1" dirty="0">
                <a:solidFill>
                  <a:srgbClr val="41567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?</a:t>
            </a:r>
          </a:p>
          <a:p>
            <a:endParaRPr lang="es-ES" sz="2300" b="1" dirty="0">
              <a:solidFill>
                <a:srgbClr val="41567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es-ES" sz="2300" b="1" dirty="0">
                <a:solidFill>
                  <a:srgbClr val="C67373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2. </a:t>
            </a:r>
            <a:r>
              <a:rPr lang="es-ES" sz="2300" b="1" dirty="0">
                <a:solidFill>
                  <a:srgbClr val="41567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Introducción a R </a:t>
            </a:r>
            <a:r>
              <a:rPr lang="es-ES" sz="2300" b="1" dirty="0" err="1">
                <a:solidFill>
                  <a:srgbClr val="41567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Markdown</a:t>
            </a:r>
            <a:endParaRPr lang="es-ES" sz="2300" b="1" dirty="0">
              <a:solidFill>
                <a:srgbClr val="41567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es-ES" sz="2300" b="1" dirty="0">
                <a:solidFill>
                  <a:srgbClr val="41567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</a:p>
          <a:p>
            <a:r>
              <a:rPr lang="es-ES" sz="2300" b="1" dirty="0">
                <a:solidFill>
                  <a:srgbClr val="C67373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3. </a:t>
            </a:r>
            <a:r>
              <a:rPr lang="es-ES" sz="2300" b="1" dirty="0">
                <a:solidFill>
                  <a:srgbClr val="41567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Demostración con ejemplo basado en caso de la Superintendencia del Medio Ambiente (SMA)</a:t>
            </a:r>
          </a:p>
          <a:p>
            <a:endParaRPr lang="es-ES" sz="2300" b="1" dirty="0">
              <a:solidFill>
                <a:srgbClr val="41567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es-ES" sz="2300" b="1" dirty="0">
                <a:solidFill>
                  <a:srgbClr val="C67373"/>
                </a:solidFill>
                <a:latin typeface="Source Sans Pro Semibold" charset="0"/>
                <a:ea typeface="Source Sans Pro Semibold" charset="0"/>
              </a:rPr>
              <a:t>4. </a:t>
            </a:r>
            <a:r>
              <a:rPr lang="es-ES" sz="2300" b="1" dirty="0">
                <a:solidFill>
                  <a:srgbClr val="41567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Otros ejemplos</a:t>
            </a:r>
          </a:p>
          <a:p>
            <a:endParaRPr lang="es-ES" sz="2600" b="1" dirty="0">
              <a:solidFill>
                <a:srgbClr val="41567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514350" indent="-514350">
              <a:buAutoNum type="arabicPeriod"/>
            </a:pPr>
            <a:endParaRPr lang="es-ES" sz="2600" b="1" dirty="0">
              <a:solidFill>
                <a:srgbClr val="41567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369204" y="4786841"/>
            <a:ext cx="801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500" b="1" dirty="0">
                <a:solidFill>
                  <a:srgbClr val="C67373"/>
                </a:solidFill>
                <a:latin typeface="Source Sans Pro" charset="0"/>
                <a:ea typeface="Source Sans Pro" charset="0"/>
                <a:cs typeface="Source Sans Pro" charset="0"/>
              </a:rPr>
              <a:t>Este no es un taller para aprender a programar en R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369204" y="5263895"/>
            <a:ext cx="801958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700" b="1" dirty="0">
                <a:solidFill>
                  <a:srgbClr val="C67373"/>
                </a:solidFill>
                <a:latin typeface="Source Sans Pro" charset="0"/>
                <a:ea typeface="Source Sans Pro" charset="0"/>
                <a:cs typeface="Source Sans Pro" charset="0"/>
              </a:rPr>
              <a:t>Se busca mostrar el potencial de estas herramientas para la implementación en sus instituciones</a:t>
            </a:r>
          </a:p>
        </p:txBody>
      </p:sp>
    </p:spTree>
    <p:extLst>
      <p:ext uri="{BB962C8B-B14F-4D97-AF65-F5344CB8AC3E}">
        <p14:creationId xmlns:p14="http://schemas.microsoft.com/office/powerpoint/2010/main" val="1556495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798" y="1474810"/>
            <a:ext cx="1904080" cy="351745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18815"/>
          <a:stretch/>
        </p:blipFill>
        <p:spPr>
          <a:xfrm>
            <a:off x="1522580" y="2092840"/>
            <a:ext cx="2888700" cy="2038169"/>
          </a:xfrm>
          <a:prstGeom prst="rect">
            <a:avLst/>
          </a:prstGeom>
        </p:spPr>
      </p:pic>
      <p:sp>
        <p:nvSpPr>
          <p:cNvPr id="5" name="Flecha derecha 4"/>
          <p:cNvSpPr/>
          <p:nvPr/>
        </p:nvSpPr>
        <p:spPr>
          <a:xfrm>
            <a:off x="4565550" y="2896771"/>
            <a:ext cx="660874" cy="249841"/>
          </a:xfrm>
          <a:prstGeom prst="rightArrow">
            <a:avLst/>
          </a:prstGeom>
          <a:solidFill>
            <a:srgbClr val="C67373"/>
          </a:solidFill>
          <a:ln>
            <a:solidFill>
              <a:srgbClr val="C6737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rgbClr val="C67373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26380" t="6045" r="66314" b="90868"/>
          <a:stretch/>
        </p:blipFill>
        <p:spPr>
          <a:xfrm>
            <a:off x="4523967" y="3222811"/>
            <a:ext cx="719316" cy="210671"/>
          </a:xfrm>
          <a:prstGeom prst="rect">
            <a:avLst/>
          </a:prstGeom>
        </p:spPr>
      </p:pic>
      <p:pic>
        <p:nvPicPr>
          <p:cNvPr id="8" name="Picture 2" descr="Escritura de libros con bookdown">
            <a:extLst>
              <a:ext uri="{FF2B5EF4-FFF2-40B4-BE49-F238E27FC236}">
                <a16:creationId xmlns:a16="http://schemas.microsoft.com/office/drawing/2014/main" id="{BFF1B528-E001-4794-AE78-B59EEF387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62" y="51766"/>
            <a:ext cx="795129" cy="89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216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770" y="3749493"/>
            <a:ext cx="4139648" cy="209101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l="6873"/>
          <a:stretch/>
        </p:blipFill>
        <p:spPr>
          <a:xfrm>
            <a:off x="1471580" y="984745"/>
            <a:ext cx="6447871" cy="1684495"/>
          </a:xfrm>
          <a:prstGeom prst="rect">
            <a:avLst/>
          </a:prstGeom>
        </p:spPr>
      </p:pic>
      <p:sp>
        <p:nvSpPr>
          <p:cNvPr id="9" name="Flecha derecha 8"/>
          <p:cNvSpPr/>
          <p:nvPr/>
        </p:nvSpPr>
        <p:spPr>
          <a:xfrm rot="5400000">
            <a:off x="4149253" y="3084446"/>
            <a:ext cx="842682" cy="249841"/>
          </a:xfrm>
          <a:prstGeom prst="rightArrow">
            <a:avLst/>
          </a:prstGeom>
          <a:solidFill>
            <a:srgbClr val="C67373"/>
          </a:solidFill>
          <a:ln>
            <a:solidFill>
              <a:srgbClr val="C6737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rgbClr val="C67373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/>
          <a:srcRect l="26380" t="6045" r="66314" b="90868"/>
          <a:stretch/>
        </p:blipFill>
        <p:spPr>
          <a:xfrm>
            <a:off x="4782369" y="3104031"/>
            <a:ext cx="719316" cy="210671"/>
          </a:xfrm>
          <a:prstGeom prst="rect">
            <a:avLst/>
          </a:prstGeom>
        </p:spPr>
      </p:pic>
      <p:pic>
        <p:nvPicPr>
          <p:cNvPr id="7" name="Picture 2" descr="Escritura de libros con bookdown">
            <a:extLst>
              <a:ext uri="{FF2B5EF4-FFF2-40B4-BE49-F238E27FC236}">
                <a16:creationId xmlns:a16="http://schemas.microsoft.com/office/drawing/2014/main" id="{51E327B2-9FE5-474D-905B-78E68D081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62" y="51766"/>
            <a:ext cx="795129" cy="89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4163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7148"/>
          <a:stretch/>
        </p:blipFill>
        <p:spPr>
          <a:xfrm>
            <a:off x="1787407" y="1390390"/>
            <a:ext cx="5569186" cy="167897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901" y="4422736"/>
            <a:ext cx="6788047" cy="354776"/>
          </a:xfrm>
          <a:prstGeom prst="rect">
            <a:avLst/>
          </a:prstGeom>
        </p:spPr>
      </p:pic>
      <p:sp>
        <p:nvSpPr>
          <p:cNvPr id="4" name="Flecha derecha 3"/>
          <p:cNvSpPr/>
          <p:nvPr/>
        </p:nvSpPr>
        <p:spPr>
          <a:xfrm rot="5400000">
            <a:off x="4124309" y="3663082"/>
            <a:ext cx="907869" cy="249841"/>
          </a:xfrm>
          <a:prstGeom prst="rightArrow">
            <a:avLst/>
          </a:prstGeom>
          <a:solidFill>
            <a:srgbClr val="C67373"/>
          </a:solidFill>
          <a:ln>
            <a:solidFill>
              <a:srgbClr val="C6737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rgbClr val="C67373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26380" t="6045" r="66314" b="90868"/>
          <a:stretch/>
        </p:blipFill>
        <p:spPr>
          <a:xfrm>
            <a:off x="4703164" y="3682668"/>
            <a:ext cx="719316" cy="210671"/>
          </a:xfrm>
          <a:prstGeom prst="rect">
            <a:avLst/>
          </a:prstGeom>
        </p:spPr>
      </p:pic>
      <p:pic>
        <p:nvPicPr>
          <p:cNvPr id="7" name="Picture 2" descr="Escritura de libros con bookdown">
            <a:extLst>
              <a:ext uri="{FF2B5EF4-FFF2-40B4-BE49-F238E27FC236}">
                <a16:creationId xmlns:a16="http://schemas.microsoft.com/office/drawing/2014/main" id="{AF34695B-EE26-4103-9A76-F93C7BA70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62" y="51766"/>
            <a:ext cx="795129" cy="89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147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ctrTitle"/>
          </p:nvPr>
        </p:nvSpPr>
        <p:spPr>
          <a:xfrm>
            <a:off x="218660" y="3014395"/>
            <a:ext cx="8706679" cy="829209"/>
          </a:xfrm>
        </p:spPr>
        <p:txBody>
          <a:bodyPr>
            <a:noAutofit/>
          </a:bodyPr>
          <a:lstStyle/>
          <a:p>
            <a:r>
              <a:rPr lang="es-CL" sz="5500" b="1" dirty="0">
                <a:solidFill>
                  <a:schemeClr val="tx2"/>
                </a:solidFill>
              </a:rPr>
              <a:t>Ejemplo Tipo SMA</a:t>
            </a:r>
            <a:endParaRPr lang="es-CL" sz="5500" dirty="0"/>
          </a:p>
        </p:txBody>
      </p:sp>
    </p:spTree>
    <p:extLst>
      <p:ext uri="{BB962C8B-B14F-4D97-AF65-F5344CB8AC3E}">
        <p14:creationId xmlns:p14="http://schemas.microsoft.com/office/powerpoint/2010/main" val="3127755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6493762-0B78-46D2-9F41-1762C887F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84" y="639907"/>
            <a:ext cx="8766773" cy="532182"/>
          </a:xfrm>
        </p:spPr>
        <p:txBody>
          <a:bodyPr/>
          <a:lstStyle/>
          <a:p>
            <a:r>
              <a:rPr lang="es-CL" sz="2500" b="0" dirty="0"/>
              <a:t>Departamento de Gestión de la </a:t>
            </a:r>
            <a:r>
              <a:rPr lang="es-CL" sz="2500" b="0" dirty="0" err="1"/>
              <a:t>informac</a:t>
            </a:r>
            <a:r>
              <a:rPr lang="es-419" sz="2500" b="0" dirty="0" err="1"/>
              <a:t>ión</a:t>
            </a:r>
            <a:endParaRPr lang="es-CL" sz="2500" b="0" dirty="0"/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B76C26F8-18DA-4092-95A1-5F21844916AE}"/>
              </a:ext>
            </a:extLst>
          </p:cNvPr>
          <p:cNvGraphicFramePr/>
          <p:nvPr/>
        </p:nvGraphicFramePr>
        <p:xfrm>
          <a:off x="1531469" y="1544938"/>
          <a:ext cx="6081061" cy="4188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CuadroTexto 12">
            <a:extLst>
              <a:ext uri="{FF2B5EF4-FFF2-40B4-BE49-F238E27FC236}">
                <a16:creationId xmlns:a16="http://schemas.microsoft.com/office/drawing/2014/main" id="{3321732D-E236-41F7-BA83-5E79BF5F2292}"/>
              </a:ext>
            </a:extLst>
          </p:cNvPr>
          <p:cNvSpPr txBox="1"/>
          <p:nvPr/>
        </p:nvSpPr>
        <p:spPr>
          <a:xfrm>
            <a:off x="641684" y="214466"/>
            <a:ext cx="8201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Superintendencia del Medio Ambiente (SMA)</a:t>
            </a:r>
          </a:p>
        </p:txBody>
      </p:sp>
    </p:spTree>
    <p:extLst>
      <p:ext uri="{BB962C8B-B14F-4D97-AF65-F5344CB8AC3E}">
        <p14:creationId xmlns:p14="http://schemas.microsoft.com/office/powerpoint/2010/main" val="272813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566907A6-FDD3-45DB-A6C3-EAE5F4276229}"/>
              </a:ext>
            </a:extLst>
          </p:cNvPr>
          <p:cNvSpPr txBox="1"/>
          <p:nvPr/>
        </p:nvSpPr>
        <p:spPr>
          <a:xfrm>
            <a:off x="641684" y="214466"/>
            <a:ext cx="8201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Sistemas de información</a:t>
            </a:r>
          </a:p>
        </p:txBody>
      </p:sp>
      <p:sp>
        <p:nvSpPr>
          <p:cNvPr id="10" name="Título 2">
            <a:extLst>
              <a:ext uri="{FF2B5EF4-FFF2-40B4-BE49-F238E27FC236}">
                <a16:creationId xmlns:a16="http://schemas.microsoft.com/office/drawing/2014/main" id="{D5FE67A8-8D6C-4A42-B29D-EEDBE4FA7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84" y="639907"/>
            <a:ext cx="8766773" cy="532182"/>
          </a:xfrm>
        </p:spPr>
        <p:txBody>
          <a:bodyPr/>
          <a:lstStyle/>
          <a:p>
            <a:r>
              <a:rPr lang="es-419" sz="2500" b="0" dirty="0"/>
              <a:t>Captura y disponibilidad de datos</a:t>
            </a:r>
            <a:endParaRPr lang="es-CL" sz="2500" b="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0FC6A2F-2C43-4125-AF44-7141DD8D1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77" y="1630537"/>
            <a:ext cx="7929246" cy="4369858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1242415F-46C7-4EEC-83F6-2278C4545E62}"/>
              </a:ext>
            </a:extLst>
          </p:cNvPr>
          <p:cNvSpPr/>
          <p:nvPr/>
        </p:nvSpPr>
        <p:spPr>
          <a:xfrm>
            <a:off x="2053794" y="6373243"/>
            <a:ext cx="5377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>
                <a:latin typeface="Open Sans" panose="020B0606030504020204" pitchFamily="34" charset="0"/>
                <a:hlinkClick r:id="rId3"/>
              </a:rPr>
              <a:t>https://portal.sma.gob.cl/index.php/publicaciones/</a:t>
            </a:r>
            <a:endParaRPr lang="es-419" dirty="0">
              <a:latin typeface="Open Sans" panose="020B0606030504020204" pitchFamily="34" charset="0"/>
            </a:endParaRPr>
          </a:p>
        </p:txBody>
      </p:sp>
      <p:pic>
        <p:nvPicPr>
          <p:cNvPr id="8" name="Picture 8" descr="Creando un juego Android (V). Y me topé con las bases de datos ...">
            <a:extLst>
              <a:ext uri="{FF2B5EF4-FFF2-40B4-BE49-F238E27FC236}">
                <a16:creationId xmlns:a16="http://schemas.microsoft.com/office/drawing/2014/main" id="{B9DC6A32-B8BB-480A-9CC1-611AFE1EDB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914"/>
          <a:stretch/>
        </p:blipFill>
        <p:spPr bwMode="auto">
          <a:xfrm>
            <a:off x="2394570" y="1460873"/>
            <a:ext cx="975567" cy="108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107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8FAFC845-121B-4F4C-A26B-E7458AC687B5}"/>
              </a:ext>
            </a:extLst>
          </p:cNvPr>
          <p:cNvGrpSpPr/>
          <p:nvPr/>
        </p:nvGrpSpPr>
        <p:grpSpPr>
          <a:xfrm>
            <a:off x="3493425" y="3021519"/>
            <a:ext cx="2094298" cy="1053497"/>
            <a:chOff x="2825900" y="2857862"/>
            <a:chExt cx="1808262" cy="876809"/>
          </a:xfrm>
        </p:grpSpPr>
        <p:pic>
          <p:nvPicPr>
            <p:cNvPr id="8" name="Picture 2" descr="Resultado de imagen de RsTUDIO LOGO">
              <a:extLst>
                <a:ext uri="{FF2B5EF4-FFF2-40B4-BE49-F238E27FC236}">
                  <a16:creationId xmlns:a16="http://schemas.microsoft.com/office/drawing/2014/main" id="{EB3BD607-64E6-4D40-961C-7A2FC3D6A3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81"/>
            <a:stretch/>
          </p:blipFill>
          <p:spPr bwMode="auto">
            <a:xfrm>
              <a:off x="2825900" y="2857862"/>
              <a:ext cx="909831" cy="865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 descr="Resultado de imagen de R programming logo no background">
              <a:extLst>
                <a:ext uri="{FF2B5EF4-FFF2-40B4-BE49-F238E27FC236}">
                  <a16:creationId xmlns:a16="http://schemas.microsoft.com/office/drawing/2014/main" id="{2A4BEEA3-CB4C-4402-A725-59072A3DCF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00" t="16654" r="10604" b="16819"/>
            <a:stretch/>
          </p:blipFill>
          <p:spPr bwMode="auto">
            <a:xfrm>
              <a:off x="3670067" y="2901662"/>
              <a:ext cx="964095" cy="833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703EF57C-4079-4606-90D8-6A5C06A16B34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 flipV="1">
            <a:off x="5587723" y="3548268"/>
            <a:ext cx="1523537" cy="26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AA00634A-EC71-4FF6-BE1E-90AA468E8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260" y="3084932"/>
            <a:ext cx="999831" cy="926672"/>
          </a:xfrm>
          <a:prstGeom prst="rect">
            <a:avLst/>
          </a:prstGeom>
        </p:spPr>
      </p:pic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22932BAD-A23A-45D3-8E09-BC5BFB6FBE70}"/>
              </a:ext>
            </a:extLst>
          </p:cNvPr>
          <p:cNvCxnSpPr>
            <a:cxnSpLocks/>
            <a:stCxn id="19" idx="3"/>
            <a:endCxn id="8" idx="1"/>
          </p:cNvCxnSpPr>
          <p:nvPr/>
        </p:nvCxnSpPr>
        <p:spPr>
          <a:xfrm flipV="1">
            <a:off x="2008476" y="3541417"/>
            <a:ext cx="1484949" cy="68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3" name="Picture 2" descr="Escritura de libros con bookdown">
            <a:extLst>
              <a:ext uri="{FF2B5EF4-FFF2-40B4-BE49-F238E27FC236}">
                <a16:creationId xmlns:a16="http://schemas.microsoft.com/office/drawing/2014/main" id="{BBDBF149-A253-4CC9-8D35-76DBCEB1C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111245"/>
            <a:ext cx="374503" cy="42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DEA8B30D-5254-43F8-A67B-8FDDE26FB7CE}"/>
              </a:ext>
            </a:extLst>
          </p:cNvPr>
          <p:cNvSpPr txBox="1"/>
          <p:nvPr/>
        </p:nvSpPr>
        <p:spPr>
          <a:xfrm>
            <a:off x="641684" y="473517"/>
            <a:ext cx="618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Idea general de </a:t>
            </a:r>
            <a:r>
              <a:rPr lang="es-ES" sz="3200" b="1" i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pipeline</a:t>
            </a:r>
          </a:p>
        </p:txBody>
      </p:sp>
      <p:pic>
        <p:nvPicPr>
          <p:cNvPr id="19" name="Picture 8" descr="Creando un juego Android (V). Y me topé con las bases de datos ...">
            <a:extLst>
              <a:ext uri="{FF2B5EF4-FFF2-40B4-BE49-F238E27FC236}">
                <a16:creationId xmlns:a16="http://schemas.microsoft.com/office/drawing/2014/main" id="{5E950B7A-09C6-4BC5-BAA7-26BEB9FE0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914"/>
          <a:stretch/>
        </p:blipFill>
        <p:spPr bwMode="auto">
          <a:xfrm>
            <a:off x="1032909" y="3005756"/>
            <a:ext cx="975567" cy="108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Actualizar al nuevo Microsoft Edge - El blog de Windows para ...">
            <a:extLst>
              <a:ext uri="{FF2B5EF4-FFF2-40B4-BE49-F238E27FC236}">
                <a16:creationId xmlns:a16="http://schemas.microsoft.com/office/drawing/2014/main" id="{5EC2E652-0F9A-4107-9805-568C30986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793" y="4011604"/>
            <a:ext cx="490766" cy="49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4C4D59E-8844-4D95-87E5-13DA4BCB7E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282" y="2227418"/>
            <a:ext cx="650888" cy="672681"/>
          </a:xfrm>
          <a:prstGeom prst="rect">
            <a:avLst/>
          </a:prstGeom>
        </p:spPr>
      </p:pic>
      <p:pic>
        <p:nvPicPr>
          <p:cNvPr id="20" name="Picture 28" descr="SQL Server on Linux, el evento que no te puedes perder » MuyLinux">
            <a:extLst>
              <a:ext uri="{FF2B5EF4-FFF2-40B4-BE49-F238E27FC236}">
                <a16:creationId xmlns:a16="http://schemas.microsoft.com/office/drawing/2014/main" id="{87D853D1-87BE-4664-82E3-240DF9DA23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1" t="2218" r="9360"/>
          <a:stretch/>
        </p:blipFill>
        <p:spPr bwMode="auto">
          <a:xfrm>
            <a:off x="1461829" y="2271370"/>
            <a:ext cx="736688" cy="58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067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C278FFC-7416-4D6B-9862-A94D935CCD88}"/>
              </a:ext>
            </a:extLst>
          </p:cNvPr>
          <p:cNvSpPr txBox="1"/>
          <p:nvPr/>
        </p:nvSpPr>
        <p:spPr>
          <a:xfrm>
            <a:off x="641684" y="473517"/>
            <a:ext cx="618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En este ejemplo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FAFC845-121B-4F4C-A26B-E7458AC687B5}"/>
              </a:ext>
            </a:extLst>
          </p:cNvPr>
          <p:cNvGrpSpPr/>
          <p:nvPr/>
        </p:nvGrpSpPr>
        <p:grpSpPr>
          <a:xfrm>
            <a:off x="3493425" y="3021519"/>
            <a:ext cx="2094298" cy="1053497"/>
            <a:chOff x="2825900" y="2857862"/>
            <a:chExt cx="1808262" cy="876809"/>
          </a:xfrm>
        </p:grpSpPr>
        <p:pic>
          <p:nvPicPr>
            <p:cNvPr id="8" name="Picture 2" descr="Resultado de imagen de RsTUDIO LOGO">
              <a:extLst>
                <a:ext uri="{FF2B5EF4-FFF2-40B4-BE49-F238E27FC236}">
                  <a16:creationId xmlns:a16="http://schemas.microsoft.com/office/drawing/2014/main" id="{EB3BD607-64E6-4D40-961C-7A2FC3D6A3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81"/>
            <a:stretch/>
          </p:blipFill>
          <p:spPr bwMode="auto">
            <a:xfrm>
              <a:off x="2825900" y="2857862"/>
              <a:ext cx="909831" cy="865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 descr="Resultado de imagen de R programming logo no background">
              <a:extLst>
                <a:ext uri="{FF2B5EF4-FFF2-40B4-BE49-F238E27FC236}">
                  <a16:creationId xmlns:a16="http://schemas.microsoft.com/office/drawing/2014/main" id="{2A4BEEA3-CB4C-4402-A725-59072A3DCF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00" t="16654" r="10604" b="16819"/>
            <a:stretch/>
          </p:blipFill>
          <p:spPr bwMode="auto">
            <a:xfrm>
              <a:off x="3670067" y="2901662"/>
              <a:ext cx="964095" cy="833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703EF57C-4079-4606-90D8-6A5C06A16B34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 flipV="1">
            <a:off x="5587723" y="3548268"/>
            <a:ext cx="1523537" cy="26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A140410F-6EC9-41B1-A551-E170F2414DFA}"/>
              </a:ext>
            </a:extLst>
          </p:cNvPr>
          <p:cNvCxnSpPr>
            <a:cxnSpLocks/>
            <a:stCxn id="39" idx="3"/>
            <a:endCxn id="8" idx="1"/>
          </p:cNvCxnSpPr>
          <p:nvPr/>
        </p:nvCxnSpPr>
        <p:spPr>
          <a:xfrm>
            <a:off x="1969895" y="2012508"/>
            <a:ext cx="1523530" cy="15289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AA00634A-EC71-4FF6-BE1E-90AA468E8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260" y="3084932"/>
            <a:ext cx="999831" cy="926672"/>
          </a:xfrm>
          <a:prstGeom prst="rect">
            <a:avLst/>
          </a:prstGeom>
        </p:spPr>
      </p:pic>
      <p:grpSp>
        <p:nvGrpSpPr>
          <p:cNvPr id="43" name="Grupo 42">
            <a:extLst>
              <a:ext uri="{FF2B5EF4-FFF2-40B4-BE49-F238E27FC236}">
                <a16:creationId xmlns:a16="http://schemas.microsoft.com/office/drawing/2014/main" id="{BE78C337-D985-4D78-A9FA-B3277F76B2EB}"/>
              </a:ext>
            </a:extLst>
          </p:cNvPr>
          <p:cNvGrpSpPr/>
          <p:nvPr/>
        </p:nvGrpSpPr>
        <p:grpSpPr>
          <a:xfrm>
            <a:off x="842412" y="1486915"/>
            <a:ext cx="1127484" cy="4519045"/>
            <a:chOff x="842409" y="1541378"/>
            <a:chExt cx="1127484" cy="4519045"/>
          </a:xfrm>
        </p:grpSpPr>
        <p:pic>
          <p:nvPicPr>
            <p:cNvPr id="2058" name="Picture 10" descr="Microsoft Excel: Edita &amp; Crea Hojas de Cálculos - Apps en Google Play">
              <a:extLst>
                <a:ext uri="{FF2B5EF4-FFF2-40B4-BE49-F238E27FC236}">
                  <a16:creationId xmlns:a16="http://schemas.microsoft.com/office/drawing/2014/main" id="{0C6D74E0-ECA2-46A4-97D9-75944F0341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56" t="13977" r="12402" b="12795"/>
            <a:stretch/>
          </p:blipFill>
          <p:spPr bwMode="auto">
            <a:xfrm>
              <a:off x="842412" y="2747842"/>
              <a:ext cx="1127481" cy="1051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0" descr="Microsoft Excel: Edita &amp; Crea Hojas de Cálculos - Apps en Google Play">
              <a:extLst>
                <a:ext uri="{FF2B5EF4-FFF2-40B4-BE49-F238E27FC236}">
                  <a16:creationId xmlns:a16="http://schemas.microsoft.com/office/drawing/2014/main" id="{DA1B92E8-4140-45DB-A000-C3A7CBB08E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56" t="13977" r="12402" b="12795"/>
            <a:stretch/>
          </p:blipFill>
          <p:spPr bwMode="auto">
            <a:xfrm>
              <a:off x="842410" y="3878540"/>
              <a:ext cx="1127481" cy="1051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10" descr="Microsoft Excel: Edita &amp; Crea Hojas de Cálculos - Apps en Google Play">
              <a:extLst>
                <a:ext uri="{FF2B5EF4-FFF2-40B4-BE49-F238E27FC236}">
                  <a16:creationId xmlns:a16="http://schemas.microsoft.com/office/drawing/2014/main" id="{89CBBFE5-A5FA-4036-B5BF-B144288E8C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56" t="13977" r="12402" b="12795"/>
            <a:stretch/>
          </p:blipFill>
          <p:spPr bwMode="auto">
            <a:xfrm>
              <a:off x="842411" y="1541378"/>
              <a:ext cx="1127481" cy="1051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Microsoft Excel: Edita &amp; Crea Hojas de Cálculos - Apps en Google Play">
              <a:extLst>
                <a:ext uri="{FF2B5EF4-FFF2-40B4-BE49-F238E27FC236}">
                  <a16:creationId xmlns:a16="http://schemas.microsoft.com/office/drawing/2014/main" id="{1F9B9D39-9F64-4E5F-BA1D-D5F5C51764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56" t="13977" r="12402" b="12795"/>
            <a:stretch/>
          </p:blipFill>
          <p:spPr bwMode="auto">
            <a:xfrm>
              <a:off x="842409" y="5009238"/>
              <a:ext cx="1127481" cy="1051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DED18E9A-BF4C-4652-8B64-59190EAF8A32}"/>
              </a:ext>
            </a:extLst>
          </p:cNvPr>
          <p:cNvCxnSpPr>
            <a:cxnSpLocks/>
            <a:stCxn id="2058" idx="3"/>
            <a:endCxn id="8" idx="1"/>
          </p:cNvCxnSpPr>
          <p:nvPr/>
        </p:nvCxnSpPr>
        <p:spPr>
          <a:xfrm>
            <a:off x="1969896" y="3218972"/>
            <a:ext cx="1523529" cy="3224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22932BAD-A23A-45D3-8E09-BC5BFB6FBE70}"/>
              </a:ext>
            </a:extLst>
          </p:cNvPr>
          <p:cNvCxnSpPr>
            <a:cxnSpLocks/>
            <a:stCxn id="38" idx="3"/>
            <a:endCxn id="8" idx="1"/>
          </p:cNvCxnSpPr>
          <p:nvPr/>
        </p:nvCxnSpPr>
        <p:spPr>
          <a:xfrm flipV="1">
            <a:off x="1969894" y="3541417"/>
            <a:ext cx="1523531" cy="8082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FA054E5A-9C67-4E59-AF4C-1DF06C6493AE}"/>
              </a:ext>
            </a:extLst>
          </p:cNvPr>
          <p:cNvCxnSpPr>
            <a:cxnSpLocks/>
            <a:stCxn id="40" idx="3"/>
            <a:endCxn id="8" idx="1"/>
          </p:cNvCxnSpPr>
          <p:nvPr/>
        </p:nvCxnSpPr>
        <p:spPr>
          <a:xfrm flipV="1">
            <a:off x="1969893" y="3541417"/>
            <a:ext cx="1523532" cy="19389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3" name="Picture 2" descr="Escritura de libros con bookdown">
            <a:extLst>
              <a:ext uri="{FF2B5EF4-FFF2-40B4-BE49-F238E27FC236}">
                <a16:creationId xmlns:a16="http://schemas.microsoft.com/office/drawing/2014/main" id="{BBDBF149-A253-4CC9-8D35-76DBCEB1C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111245"/>
            <a:ext cx="374503" cy="42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265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736323" y="329509"/>
            <a:ext cx="5671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67373"/>
                </a:solidFill>
                <a:latin typeface="Source Sans Pro" charset="0"/>
                <a:ea typeface="Source Sans Pro" charset="0"/>
                <a:cs typeface="Source Sans Pro" charset="0"/>
              </a:rPr>
              <a:t>Ejemplo SMA</a:t>
            </a:r>
          </a:p>
          <a:p>
            <a:pPr algn="ctr"/>
            <a:r>
              <a:rPr lang="es-ES" sz="2200" b="1" dirty="0">
                <a:solidFill>
                  <a:srgbClr val="C67373"/>
                </a:solidFill>
                <a:latin typeface="Source Sans Pro" charset="0"/>
                <a:ea typeface="Source Sans Pro" charset="0"/>
                <a:cs typeface="Source Sans Pro" charset="0"/>
              </a:rPr>
              <a:t>Minutas de información general por región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480320" y="1775527"/>
            <a:ext cx="7175222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200" b="1" dirty="0">
                <a:solidFill>
                  <a:srgbClr val="41567F"/>
                </a:solidFill>
                <a:latin typeface="Source Sans Pro"/>
                <a:ea typeface="Open Sans" charset="0"/>
                <a:cs typeface="Open Sans" charset="0"/>
              </a:rPr>
              <a:t>- Definir parámetros</a:t>
            </a:r>
          </a:p>
          <a:p>
            <a:endParaRPr lang="es-ES_tradnl" sz="2200" b="1" i="1" dirty="0">
              <a:solidFill>
                <a:srgbClr val="41567F"/>
              </a:solidFill>
              <a:latin typeface="Source Sans Pro"/>
              <a:ea typeface="Open Sans" charset="0"/>
              <a:cs typeface="Open Sans" charset="0"/>
            </a:endParaRPr>
          </a:p>
          <a:p>
            <a:r>
              <a:rPr lang="es-ES_tradnl" sz="2200" b="1" dirty="0">
                <a:solidFill>
                  <a:srgbClr val="41567F"/>
                </a:solidFill>
                <a:latin typeface="Source Sans Pro"/>
                <a:ea typeface="Open Sans" charset="0"/>
                <a:cs typeface="Open Sans" charset="0"/>
              </a:rPr>
              <a:t>- Cargar librerías</a:t>
            </a:r>
          </a:p>
          <a:p>
            <a:endParaRPr lang="es-ES_tradnl" sz="2200" b="1" dirty="0">
              <a:solidFill>
                <a:srgbClr val="41567F"/>
              </a:solidFill>
              <a:latin typeface="Source Sans Pro"/>
              <a:ea typeface="Open Sans" charset="0"/>
              <a:cs typeface="Open Sans" charset="0"/>
            </a:endParaRPr>
          </a:p>
          <a:p>
            <a:r>
              <a:rPr lang="es-ES_tradnl" sz="2200" b="1" dirty="0">
                <a:solidFill>
                  <a:srgbClr val="41567F"/>
                </a:solidFill>
                <a:latin typeface="Source Sans Pro"/>
                <a:ea typeface="Open Sans" charset="0"/>
                <a:cs typeface="Open Sans" charset="0"/>
              </a:rPr>
              <a:t>- Importar datos</a:t>
            </a:r>
          </a:p>
          <a:p>
            <a:endParaRPr lang="es-ES_tradnl" sz="2200" b="1" dirty="0">
              <a:solidFill>
                <a:srgbClr val="41567F"/>
              </a:solidFill>
              <a:latin typeface="Source Sans Pro"/>
              <a:ea typeface="Open Sans" charset="0"/>
              <a:cs typeface="Open Sans" charset="0"/>
            </a:endParaRPr>
          </a:p>
          <a:p>
            <a:r>
              <a:rPr lang="es-ES_tradnl" sz="2200" b="1" dirty="0">
                <a:solidFill>
                  <a:srgbClr val="41567F"/>
                </a:solidFill>
                <a:latin typeface="Source Sans Pro"/>
                <a:ea typeface="Open Sans" charset="0"/>
                <a:cs typeface="Open Sans" charset="0"/>
              </a:rPr>
              <a:t>- Realizar modificaciones a los datos</a:t>
            </a:r>
          </a:p>
          <a:p>
            <a:endParaRPr lang="es-ES_tradnl" sz="2200" b="1" dirty="0">
              <a:solidFill>
                <a:srgbClr val="41567F"/>
              </a:solidFill>
              <a:latin typeface="Source Sans Pro"/>
              <a:ea typeface="Open Sans" charset="0"/>
              <a:cs typeface="Open Sans" charset="0"/>
            </a:endParaRPr>
          </a:p>
          <a:p>
            <a:r>
              <a:rPr lang="es-ES_tradnl" sz="2200" b="1" dirty="0">
                <a:solidFill>
                  <a:srgbClr val="41567F"/>
                </a:solidFill>
                <a:latin typeface="Source Sans Pro"/>
                <a:ea typeface="Open Sans" charset="0"/>
                <a:cs typeface="Open Sans" charset="0"/>
              </a:rPr>
              <a:t>- Generar cuerpo del reporte</a:t>
            </a:r>
          </a:p>
          <a:p>
            <a:r>
              <a:rPr lang="es-ES_tradnl" sz="2200" b="1" dirty="0">
                <a:solidFill>
                  <a:srgbClr val="41567F"/>
                </a:solidFill>
                <a:latin typeface="Source Sans Pro"/>
                <a:ea typeface="Open Sans" charset="0"/>
                <a:cs typeface="Open Sans" charset="0"/>
              </a:rPr>
              <a:t>	</a:t>
            </a:r>
            <a:r>
              <a:rPr lang="es-ES_tradnl" sz="2200" dirty="0">
                <a:solidFill>
                  <a:srgbClr val="41567F"/>
                </a:solidFill>
                <a:latin typeface="Source Sans Pro"/>
                <a:ea typeface="Open Sans" charset="0"/>
                <a:cs typeface="Open Sans" charset="0"/>
              </a:rPr>
              <a:t>Texto</a:t>
            </a:r>
          </a:p>
          <a:p>
            <a:r>
              <a:rPr lang="es-ES_tradnl" sz="2200" dirty="0">
                <a:solidFill>
                  <a:srgbClr val="41567F"/>
                </a:solidFill>
                <a:latin typeface="Source Sans Pro"/>
                <a:ea typeface="Open Sans" charset="0"/>
                <a:cs typeface="Open Sans" charset="0"/>
              </a:rPr>
              <a:t>	Tablas y gráficos</a:t>
            </a:r>
          </a:p>
          <a:p>
            <a:endParaRPr lang="es-ES_tradnl" sz="2200" b="1" dirty="0">
              <a:solidFill>
                <a:srgbClr val="41567F"/>
              </a:solidFill>
              <a:latin typeface="Source Sans Pro"/>
              <a:ea typeface="Open Sans" charset="0"/>
              <a:cs typeface="Open Sans" charset="0"/>
            </a:endParaRPr>
          </a:p>
          <a:p>
            <a:r>
              <a:rPr lang="es-ES_tradnl" sz="2200" b="1" dirty="0">
                <a:solidFill>
                  <a:srgbClr val="41567F"/>
                </a:solidFill>
                <a:latin typeface="Source Sans Pro"/>
                <a:ea typeface="Open Sans" charset="0"/>
                <a:cs typeface="Open Sans" charset="0"/>
              </a:rPr>
              <a:t>- Definir formato del documento final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06" r="541"/>
          <a:stretch/>
        </p:blipFill>
        <p:spPr>
          <a:xfrm>
            <a:off x="5904150" y="1503428"/>
            <a:ext cx="1903792" cy="248212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505" r="475"/>
          <a:stretch/>
        </p:blipFill>
        <p:spPr>
          <a:xfrm>
            <a:off x="7069878" y="3786937"/>
            <a:ext cx="1901785" cy="248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96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ctrTitle"/>
          </p:nvPr>
        </p:nvSpPr>
        <p:spPr>
          <a:xfrm>
            <a:off x="218660" y="2599791"/>
            <a:ext cx="8706679" cy="829209"/>
          </a:xfrm>
        </p:spPr>
        <p:txBody>
          <a:bodyPr>
            <a:noAutofit/>
          </a:bodyPr>
          <a:lstStyle/>
          <a:p>
            <a:r>
              <a:rPr lang="es-CL" sz="5500" b="1" dirty="0">
                <a:solidFill>
                  <a:schemeClr val="tx2"/>
                </a:solidFill>
              </a:rPr>
              <a:t>Demostración</a:t>
            </a:r>
            <a:endParaRPr lang="es-CL" sz="5500" dirty="0"/>
          </a:p>
        </p:txBody>
      </p:sp>
      <p:pic>
        <p:nvPicPr>
          <p:cNvPr id="6" name="Picture 6" descr="Resultado de imagen de R programming logo no background">
            <a:extLst>
              <a:ext uri="{FF2B5EF4-FFF2-40B4-BE49-F238E27FC236}">
                <a16:creationId xmlns:a16="http://schemas.microsoft.com/office/drawing/2014/main" id="{C4BD05CE-6CFF-4D60-93D7-433460D4E4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1" t="11993" r="15838" b="7927"/>
          <a:stretch/>
        </p:blipFill>
        <p:spPr bwMode="auto">
          <a:xfrm>
            <a:off x="1872990" y="3657766"/>
            <a:ext cx="1397293" cy="148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sultado de imagen de RsTUDIO LOGO">
            <a:extLst>
              <a:ext uri="{FF2B5EF4-FFF2-40B4-BE49-F238E27FC236}">
                <a16:creationId xmlns:a16="http://schemas.microsoft.com/office/drawing/2014/main" id="{08AB6BAC-C523-40E2-8917-452F33E850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43"/>
          <a:stretch/>
        </p:blipFill>
        <p:spPr bwMode="auto">
          <a:xfrm>
            <a:off x="5873715" y="3815662"/>
            <a:ext cx="1183070" cy="116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scritura de libros con bookdown">
            <a:extLst>
              <a:ext uri="{FF2B5EF4-FFF2-40B4-BE49-F238E27FC236}">
                <a16:creationId xmlns:a16="http://schemas.microsoft.com/office/drawing/2014/main" id="{239B16B8-E117-4AAC-9CED-F4FD1214A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140" y="3705573"/>
            <a:ext cx="1237723" cy="139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966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FFA417-8CD0-40B6-818E-DAED1AD35608}"/>
              </a:ext>
            </a:extLst>
          </p:cNvPr>
          <p:cNvSpPr/>
          <p:nvPr/>
        </p:nvSpPr>
        <p:spPr>
          <a:xfrm>
            <a:off x="1838324" y="6087845"/>
            <a:ext cx="52006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https://github.com/pjaguirreh/Reportes-automaticos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8895CC-800B-4478-875D-D57F2DADB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45" y="1415027"/>
            <a:ext cx="7782407" cy="46728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0184CB8-EE88-426E-8E11-898D15912664}"/>
              </a:ext>
            </a:extLst>
          </p:cNvPr>
          <p:cNvSpPr/>
          <p:nvPr/>
        </p:nvSpPr>
        <p:spPr>
          <a:xfrm>
            <a:off x="6789545" y="3152775"/>
            <a:ext cx="1438275" cy="342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3CB63DD-454F-4F6F-8BCE-981FC8B1B0F0}"/>
              </a:ext>
            </a:extLst>
          </p:cNvPr>
          <p:cNvSpPr txBox="1"/>
          <p:nvPr/>
        </p:nvSpPr>
        <p:spPr>
          <a:xfrm>
            <a:off x="641684" y="214466"/>
            <a:ext cx="618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Si tienes instalado R/</a:t>
            </a:r>
            <a:r>
              <a:rPr lang="es-ES" sz="3200" b="1" dirty="0" err="1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RStudio</a:t>
            </a:r>
            <a:endParaRPr lang="es-ES" sz="3200" b="1" dirty="0">
              <a:solidFill>
                <a:srgbClr val="41567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EE5DBA1-FED6-4A46-91FD-B9D7AA5AC457}"/>
              </a:ext>
            </a:extLst>
          </p:cNvPr>
          <p:cNvSpPr/>
          <p:nvPr/>
        </p:nvSpPr>
        <p:spPr>
          <a:xfrm>
            <a:off x="7038975" y="1908310"/>
            <a:ext cx="1188845" cy="342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3019EF1-8140-40ED-899B-968841FE976D}"/>
              </a:ext>
            </a:extLst>
          </p:cNvPr>
          <p:cNvSpPr txBox="1"/>
          <p:nvPr/>
        </p:nvSpPr>
        <p:spPr>
          <a:xfrm>
            <a:off x="641684" y="635898"/>
            <a:ext cx="1416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20152026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8FAFC845-121B-4F4C-A26B-E7458AC687B5}"/>
              </a:ext>
            </a:extLst>
          </p:cNvPr>
          <p:cNvGrpSpPr/>
          <p:nvPr/>
        </p:nvGrpSpPr>
        <p:grpSpPr>
          <a:xfrm>
            <a:off x="3493425" y="3021519"/>
            <a:ext cx="2094298" cy="1053497"/>
            <a:chOff x="2825900" y="2857862"/>
            <a:chExt cx="1808262" cy="876809"/>
          </a:xfrm>
        </p:grpSpPr>
        <p:pic>
          <p:nvPicPr>
            <p:cNvPr id="8" name="Picture 2" descr="Resultado de imagen de RsTUDIO LOGO">
              <a:extLst>
                <a:ext uri="{FF2B5EF4-FFF2-40B4-BE49-F238E27FC236}">
                  <a16:creationId xmlns:a16="http://schemas.microsoft.com/office/drawing/2014/main" id="{EB3BD607-64E6-4D40-961C-7A2FC3D6A3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81"/>
            <a:stretch/>
          </p:blipFill>
          <p:spPr bwMode="auto">
            <a:xfrm>
              <a:off x="2825900" y="2857862"/>
              <a:ext cx="909831" cy="865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 descr="Resultado de imagen de R programming logo no background">
              <a:extLst>
                <a:ext uri="{FF2B5EF4-FFF2-40B4-BE49-F238E27FC236}">
                  <a16:creationId xmlns:a16="http://schemas.microsoft.com/office/drawing/2014/main" id="{2A4BEEA3-CB4C-4402-A725-59072A3DCF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00" t="16654" r="10604" b="16819"/>
            <a:stretch/>
          </p:blipFill>
          <p:spPr bwMode="auto">
            <a:xfrm>
              <a:off x="3670067" y="2901662"/>
              <a:ext cx="964095" cy="833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703EF57C-4079-4606-90D8-6A5C06A16B34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 flipV="1">
            <a:off x="5587723" y="3548268"/>
            <a:ext cx="1523537" cy="26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A140410F-6EC9-41B1-A551-E170F2414DFA}"/>
              </a:ext>
            </a:extLst>
          </p:cNvPr>
          <p:cNvCxnSpPr>
            <a:cxnSpLocks/>
            <a:stCxn id="39" idx="3"/>
            <a:endCxn id="8" idx="1"/>
          </p:cNvCxnSpPr>
          <p:nvPr/>
        </p:nvCxnSpPr>
        <p:spPr>
          <a:xfrm>
            <a:off x="1969895" y="2796750"/>
            <a:ext cx="1523530" cy="7446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AA00634A-EC71-4FF6-BE1E-90AA468E8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260" y="3084932"/>
            <a:ext cx="999831" cy="926672"/>
          </a:xfrm>
          <a:prstGeom prst="rect">
            <a:avLst/>
          </a:prstGeom>
        </p:spPr>
      </p:pic>
      <p:pic>
        <p:nvPicPr>
          <p:cNvPr id="39" name="Picture 10" descr="Microsoft Excel: Edita &amp; Crea Hojas de Cálculos - Apps en Google Play">
            <a:extLst>
              <a:ext uri="{FF2B5EF4-FFF2-40B4-BE49-F238E27FC236}">
                <a16:creationId xmlns:a16="http://schemas.microsoft.com/office/drawing/2014/main" id="{89CBBFE5-A5FA-4036-B5BF-B144288E8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6" t="13977" r="12402" b="12795"/>
          <a:stretch/>
        </p:blipFill>
        <p:spPr bwMode="auto">
          <a:xfrm>
            <a:off x="842414" y="2271157"/>
            <a:ext cx="1127481" cy="105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22932BAD-A23A-45D3-8E09-BC5BFB6FBE70}"/>
              </a:ext>
            </a:extLst>
          </p:cNvPr>
          <p:cNvCxnSpPr>
            <a:cxnSpLocks/>
            <a:stCxn id="19" idx="3"/>
            <a:endCxn id="8" idx="1"/>
          </p:cNvCxnSpPr>
          <p:nvPr/>
        </p:nvCxnSpPr>
        <p:spPr>
          <a:xfrm flipV="1">
            <a:off x="1969888" y="3541417"/>
            <a:ext cx="1523537" cy="8490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3" name="Picture 2" descr="Escritura de libros con bookdown">
            <a:extLst>
              <a:ext uri="{FF2B5EF4-FFF2-40B4-BE49-F238E27FC236}">
                <a16:creationId xmlns:a16="http://schemas.microsoft.com/office/drawing/2014/main" id="{BBDBF149-A253-4CC9-8D35-76DBCEB1C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111245"/>
            <a:ext cx="374503" cy="42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Creando un juego Android (V). Y me topé con las bases de datos ...">
            <a:extLst>
              <a:ext uri="{FF2B5EF4-FFF2-40B4-BE49-F238E27FC236}">
                <a16:creationId xmlns:a16="http://schemas.microsoft.com/office/drawing/2014/main" id="{5E950B7A-09C6-4BC5-BAA7-26BEB9FE0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914"/>
          <a:stretch/>
        </p:blipFill>
        <p:spPr bwMode="auto">
          <a:xfrm>
            <a:off x="994321" y="3847935"/>
            <a:ext cx="975567" cy="108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Actualizar al nuevo Microsoft Edge - El blog de Windows para ...">
            <a:extLst>
              <a:ext uri="{FF2B5EF4-FFF2-40B4-BE49-F238E27FC236}">
                <a16:creationId xmlns:a16="http://schemas.microsoft.com/office/drawing/2014/main" id="{0E4568FF-9968-4701-B1B9-2452064C4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793" y="4011604"/>
            <a:ext cx="490766" cy="49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1F0167D6-C7F9-48CA-8221-1EE471445E73}"/>
              </a:ext>
            </a:extLst>
          </p:cNvPr>
          <p:cNvSpPr txBox="1"/>
          <p:nvPr/>
        </p:nvSpPr>
        <p:spPr>
          <a:xfrm>
            <a:off x="641684" y="473517"/>
            <a:ext cx="618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Posibles </a:t>
            </a:r>
            <a:r>
              <a:rPr lang="es-ES" sz="3200" b="1" i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pipelines</a:t>
            </a:r>
          </a:p>
        </p:txBody>
      </p:sp>
    </p:spTree>
    <p:extLst>
      <p:ext uri="{BB962C8B-B14F-4D97-AF65-F5344CB8AC3E}">
        <p14:creationId xmlns:p14="http://schemas.microsoft.com/office/powerpoint/2010/main" val="3901654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8FAFC845-121B-4F4C-A26B-E7458AC687B5}"/>
              </a:ext>
            </a:extLst>
          </p:cNvPr>
          <p:cNvGrpSpPr/>
          <p:nvPr/>
        </p:nvGrpSpPr>
        <p:grpSpPr>
          <a:xfrm>
            <a:off x="2010127" y="3204285"/>
            <a:ext cx="2094298" cy="1053497"/>
            <a:chOff x="2825900" y="2857862"/>
            <a:chExt cx="1808262" cy="876809"/>
          </a:xfrm>
        </p:grpSpPr>
        <p:pic>
          <p:nvPicPr>
            <p:cNvPr id="8" name="Picture 2" descr="Resultado de imagen de RsTUDIO LOGO">
              <a:extLst>
                <a:ext uri="{FF2B5EF4-FFF2-40B4-BE49-F238E27FC236}">
                  <a16:creationId xmlns:a16="http://schemas.microsoft.com/office/drawing/2014/main" id="{EB3BD607-64E6-4D40-961C-7A2FC3D6A3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81"/>
            <a:stretch/>
          </p:blipFill>
          <p:spPr bwMode="auto">
            <a:xfrm>
              <a:off x="2825900" y="2857862"/>
              <a:ext cx="909831" cy="865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 descr="Resultado de imagen de R programming logo no background">
              <a:extLst>
                <a:ext uri="{FF2B5EF4-FFF2-40B4-BE49-F238E27FC236}">
                  <a16:creationId xmlns:a16="http://schemas.microsoft.com/office/drawing/2014/main" id="{2A4BEEA3-CB4C-4402-A725-59072A3DCF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00" t="16654" r="10604" b="16819"/>
            <a:stretch/>
          </p:blipFill>
          <p:spPr bwMode="auto">
            <a:xfrm>
              <a:off x="3670067" y="2901662"/>
              <a:ext cx="964095" cy="833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703EF57C-4079-4606-90D8-6A5C06A16B34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 flipV="1">
            <a:off x="4104425" y="3750268"/>
            <a:ext cx="651639" cy="70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A140410F-6EC9-41B1-A551-E170F2414DFA}"/>
              </a:ext>
            </a:extLst>
          </p:cNvPr>
          <p:cNvCxnSpPr>
            <a:cxnSpLocks/>
            <a:stCxn id="39" idx="3"/>
            <a:endCxn id="8" idx="1"/>
          </p:cNvCxnSpPr>
          <p:nvPr/>
        </p:nvCxnSpPr>
        <p:spPr>
          <a:xfrm>
            <a:off x="1320047" y="2190224"/>
            <a:ext cx="690080" cy="15339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AA00634A-EC71-4FF6-BE1E-90AA468E8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6064" y="3286932"/>
            <a:ext cx="999831" cy="926672"/>
          </a:xfrm>
          <a:prstGeom prst="rect">
            <a:avLst/>
          </a:prstGeom>
        </p:spPr>
      </p:pic>
      <p:pic>
        <p:nvPicPr>
          <p:cNvPr id="39" name="Picture 10" descr="Microsoft Excel: Edita &amp; Crea Hojas de Cálculos - Apps en Google Play">
            <a:extLst>
              <a:ext uri="{FF2B5EF4-FFF2-40B4-BE49-F238E27FC236}">
                <a16:creationId xmlns:a16="http://schemas.microsoft.com/office/drawing/2014/main" id="{89CBBFE5-A5FA-4036-B5BF-B144288E8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6" t="13977" r="12402" b="12795"/>
          <a:stretch/>
        </p:blipFill>
        <p:spPr bwMode="auto">
          <a:xfrm>
            <a:off x="192566" y="1664631"/>
            <a:ext cx="1127481" cy="105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22932BAD-A23A-45D3-8E09-BC5BFB6FBE70}"/>
              </a:ext>
            </a:extLst>
          </p:cNvPr>
          <p:cNvCxnSpPr>
            <a:cxnSpLocks/>
            <a:stCxn id="19" idx="3"/>
            <a:endCxn id="8" idx="1"/>
          </p:cNvCxnSpPr>
          <p:nvPr/>
        </p:nvCxnSpPr>
        <p:spPr>
          <a:xfrm>
            <a:off x="1287557" y="3715270"/>
            <a:ext cx="722570" cy="89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3" name="Picture 2" descr="Escritura de libros con bookdown">
            <a:extLst>
              <a:ext uri="{FF2B5EF4-FFF2-40B4-BE49-F238E27FC236}">
                <a16:creationId xmlns:a16="http://schemas.microsoft.com/office/drawing/2014/main" id="{BBDBF149-A253-4CC9-8D35-76DBCEB1C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996" y="3304286"/>
            <a:ext cx="369154" cy="41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Creando un juego Android (V). Y me topé con las bases de datos ...">
            <a:extLst>
              <a:ext uri="{FF2B5EF4-FFF2-40B4-BE49-F238E27FC236}">
                <a16:creationId xmlns:a16="http://schemas.microsoft.com/office/drawing/2014/main" id="{5E950B7A-09C6-4BC5-BAA7-26BEB9FE0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914"/>
          <a:stretch/>
        </p:blipFill>
        <p:spPr bwMode="auto">
          <a:xfrm>
            <a:off x="311990" y="3172758"/>
            <a:ext cx="975567" cy="108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Actualizar al nuevo Microsoft Edge - El blog de Windows para ...">
            <a:extLst>
              <a:ext uri="{FF2B5EF4-FFF2-40B4-BE49-F238E27FC236}">
                <a16:creationId xmlns:a16="http://schemas.microsoft.com/office/drawing/2014/main" id="{D4E6EEFD-BEB2-4939-B6CA-143C28C2C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070" y="4209198"/>
            <a:ext cx="490766" cy="49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F365AFA7-CE83-4ED5-A34B-B737467A841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1451310" y="3724183"/>
            <a:ext cx="558817" cy="14514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E3075380-C86E-483E-A9D7-A861C660CF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02" y="4593442"/>
            <a:ext cx="1390008" cy="1164437"/>
          </a:xfrm>
          <a:prstGeom prst="rect">
            <a:avLst/>
          </a:prstGeom>
        </p:spPr>
      </p:pic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00E7587A-F767-4C01-B967-FFE6A2C0D53D}"/>
              </a:ext>
            </a:extLst>
          </p:cNvPr>
          <p:cNvCxnSpPr>
            <a:cxnSpLocks/>
            <a:stCxn id="10" idx="3"/>
            <a:endCxn id="26" idx="1"/>
          </p:cNvCxnSpPr>
          <p:nvPr/>
        </p:nvCxnSpPr>
        <p:spPr>
          <a:xfrm>
            <a:off x="5755895" y="3750268"/>
            <a:ext cx="719255" cy="91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6" name="Imagen 25">
            <a:extLst>
              <a:ext uri="{FF2B5EF4-FFF2-40B4-BE49-F238E27FC236}">
                <a16:creationId xmlns:a16="http://schemas.microsoft.com/office/drawing/2014/main" id="{E8397491-4437-43BB-8F7F-B30D3320AE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5150" y="3305221"/>
            <a:ext cx="914479" cy="908383"/>
          </a:xfrm>
          <a:prstGeom prst="rect">
            <a:avLst/>
          </a:prstGeom>
        </p:spPr>
      </p:pic>
      <p:pic>
        <p:nvPicPr>
          <p:cNvPr id="48" name="Picture 6" descr="Resultado de imagen de R programming logo no background">
            <a:extLst>
              <a:ext uri="{FF2B5EF4-FFF2-40B4-BE49-F238E27FC236}">
                <a16:creationId xmlns:a16="http://schemas.microsoft.com/office/drawing/2014/main" id="{177B8BE7-9475-4D54-A1C4-5AE9A77C8A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0" t="16654" r="10604" b="16819"/>
          <a:stretch/>
        </p:blipFill>
        <p:spPr bwMode="auto">
          <a:xfrm>
            <a:off x="7509622" y="3419469"/>
            <a:ext cx="329466" cy="29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Cómo bloquear correos en mi email de Gmail - 5 pasos">
            <a:extLst>
              <a:ext uri="{FF2B5EF4-FFF2-40B4-BE49-F238E27FC236}">
                <a16:creationId xmlns:a16="http://schemas.microsoft.com/office/drawing/2014/main" id="{927F72FD-8075-4755-BBBA-D002765345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1" t="21745" r="12822" b="23268"/>
          <a:stretch/>
        </p:blipFill>
        <p:spPr bwMode="auto">
          <a:xfrm>
            <a:off x="8129279" y="3502754"/>
            <a:ext cx="702731" cy="51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Adobe Acrobat Pro 2017 - Autoedición (Español, Kit de disco, 1 ...">
            <a:extLst>
              <a:ext uri="{FF2B5EF4-FFF2-40B4-BE49-F238E27FC236}">
                <a16:creationId xmlns:a16="http://schemas.microsoft.com/office/drawing/2014/main" id="{5680E9D3-BAA4-43A6-819C-09398C932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866" y="3815565"/>
            <a:ext cx="283058" cy="28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2B3892E4-0530-4416-AE1A-19A749EBED0E}"/>
              </a:ext>
            </a:extLst>
          </p:cNvPr>
          <p:cNvCxnSpPr>
            <a:cxnSpLocks/>
            <a:stCxn id="26" idx="3"/>
            <a:endCxn id="16386" idx="1"/>
          </p:cNvCxnSpPr>
          <p:nvPr/>
        </p:nvCxnSpPr>
        <p:spPr>
          <a:xfrm>
            <a:off x="7389629" y="3759413"/>
            <a:ext cx="73965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8" name="Picture 6" descr="Resultado de imagen de R programming logo no background">
            <a:extLst>
              <a:ext uri="{FF2B5EF4-FFF2-40B4-BE49-F238E27FC236}">
                <a16:creationId xmlns:a16="http://schemas.microsoft.com/office/drawing/2014/main" id="{C4BB69B9-6376-4406-B693-7DAF5777C0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0" t="16654" r="10604" b="16819"/>
          <a:stretch/>
        </p:blipFill>
        <p:spPr bwMode="auto">
          <a:xfrm>
            <a:off x="5902583" y="3415517"/>
            <a:ext cx="329466" cy="29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8" descr="SQL Server on Linux, el evento que no te puedes perder » MuyLinux">
            <a:extLst>
              <a:ext uri="{FF2B5EF4-FFF2-40B4-BE49-F238E27FC236}">
                <a16:creationId xmlns:a16="http://schemas.microsoft.com/office/drawing/2014/main" id="{AAB51EDD-3E92-421F-9CDD-67BC7E15CE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1" t="2218" r="9360"/>
          <a:stretch/>
        </p:blipFill>
        <p:spPr bwMode="auto">
          <a:xfrm>
            <a:off x="7509622" y="3815565"/>
            <a:ext cx="475387" cy="37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B408E078-8266-4A7F-A815-4D64011D9A0C}"/>
              </a:ext>
            </a:extLst>
          </p:cNvPr>
          <p:cNvSpPr txBox="1"/>
          <p:nvPr/>
        </p:nvSpPr>
        <p:spPr>
          <a:xfrm>
            <a:off x="641684" y="473517"/>
            <a:ext cx="618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Posibles </a:t>
            </a:r>
            <a:r>
              <a:rPr lang="es-ES" sz="3200" b="1" i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pipelines</a:t>
            </a:r>
          </a:p>
        </p:txBody>
      </p:sp>
    </p:spTree>
    <p:extLst>
      <p:ext uri="{BB962C8B-B14F-4D97-AF65-F5344CB8AC3E}">
        <p14:creationId xmlns:p14="http://schemas.microsoft.com/office/powerpoint/2010/main" val="13499330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8FAFC845-121B-4F4C-A26B-E7458AC687B5}"/>
              </a:ext>
            </a:extLst>
          </p:cNvPr>
          <p:cNvGrpSpPr/>
          <p:nvPr/>
        </p:nvGrpSpPr>
        <p:grpSpPr>
          <a:xfrm>
            <a:off x="2559468" y="3429000"/>
            <a:ext cx="2094298" cy="1053497"/>
            <a:chOff x="2825900" y="2857862"/>
            <a:chExt cx="1808262" cy="876809"/>
          </a:xfrm>
        </p:grpSpPr>
        <p:pic>
          <p:nvPicPr>
            <p:cNvPr id="8" name="Picture 2" descr="Resultado de imagen de RsTUDIO LOGO">
              <a:extLst>
                <a:ext uri="{FF2B5EF4-FFF2-40B4-BE49-F238E27FC236}">
                  <a16:creationId xmlns:a16="http://schemas.microsoft.com/office/drawing/2014/main" id="{EB3BD607-64E6-4D40-961C-7A2FC3D6A3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81"/>
            <a:stretch/>
          </p:blipFill>
          <p:spPr bwMode="auto">
            <a:xfrm>
              <a:off x="2825900" y="2857862"/>
              <a:ext cx="909831" cy="865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 descr="Resultado de imagen de R programming logo no background">
              <a:extLst>
                <a:ext uri="{FF2B5EF4-FFF2-40B4-BE49-F238E27FC236}">
                  <a16:creationId xmlns:a16="http://schemas.microsoft.com/office/drawing/2014/main" id="{2A4BEEA3-CB4C-4402-A725-59072A3DCF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00" t="16654" r="10604" b="16819"/>
            <a:stretch/>
          </p:blipFill>
          <p:spPr bwMode="auto">
            <a:xfrm>
              <a:off x="3670067" y="2901662"/>
              <a:ext cx="964095" cy="833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703EF57C-4079-4606-90D8-6A5C06A16B34}"/>
              </a:ext>
            </a:extLst>
          </p:cNvPr>
          <p:cNvCxnSpPr>
            <a:cxnSpLocks/>
            <a:stCxn id="14" idx="3"/>
            <a:endCxn id="39" idx="1"/>
          </p:cNvCxnSpPr>
          <p:nvPr/>
        </p:nvCxnSpPr>
        <p:spPr>
          <a:xfrm>
            <a:off x="4653766" y="3982062"/>
            <a:ext cx="73811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9" name="Picture 10" descr="Microsoft Excel: Edita &amp; Crea Hojas de Cálculos - Apps en Google Play">
            <a:extLst>
              <a:ext uri="{FF2B5EF4-FFF2-40B4-BE49-F238E27FC236}">
                <a16:creationId xmlns:a16="http://schemas.microsoft.com/office/drawing/2014/main" id="{89CBBFE5-A5FA-4036-B5BF-B144288E8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6" t="13977" r="12402" b="12795"/>
          <a:stretch/>
        </p:blipFill>
        <p:spPr bwMode="auto">
          <a:xfrm>
            <a:off x="5391885" y="3456469"/>
            <a:ext cx="1127481" cy="105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22932BAD-A23A-45D3-8E09-BC5BFB6FBE70}"/>
              </a:ext>
            </a:extLst>
          </p:cNvPr>
          <p:cNvCxnSpPr>
            <a:cxnSpLocks/>
            <a:stCxn id="19" idx="3"/>
            <a:endCxn id="44" idx="1"/>
          </p:cNvCxnSpPr>
          <p:nvPr/>
        </p:nvCxnSpPr>
        <p:spPr>
          <a:xfrm flipV="1">
            <a:off x="1420566" y="2183135"/>
            <a:ext cx="3487310" cy="31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EA8B30D-5254-43F8-A67B-8FDDE26FB7CE}"/>
              </a:ext>
            </a:extLst>
          </p:cNvPr>
          <p:cNvSpPr txBox="1"/>
          <p:nvPr/>
        </p:nvSpPr>
        <p:spPr>
          <a:xfrm>
            <a:off x="641684" y="473517"/>
            <a:ext cx="618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Posibles </a:t>
            </a:r>
            <a:r>
              <a:rPr lang="es-ES" sz="3200" b="1" i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pipelines</a:t>
            </a:r>
          </a:p>
        </p:txBody>
      </p:sp>
      <p:pic>
        <p:nvPicPr>
          <p:cNvPr id="19" name="Picture 8" descr="Creando un juego Android (V). Y me topé con las bases de datos ...">
            <a:extLst>
              <a:ext uri="{FF2B5EF4-FFF2-40B4-BE49-F238E27FC236}">
                <a16:creationId xmlns:a16="http://schemas.microsoft.com/office/drawing/2014/main" id="{5E950B7A-09C6-4BC5-BAA7-26BEB9FE0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914"/>
          <a:stretch/>
        </p:blipFill>
        <p:spPr bwMode="auto">
          <a:xfrm>
            <a:off x="444999" y="1643794"/>
            <a:ext cx="975567" cy="108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F365AFA7-CE83-4ED5-A34B-B737467A841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1580387" y="3939328"/>
            <a:ext cx="979081" cy="95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E3075380-C86E-483E-A9D7-A861C660CF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176" y="3396816"/>
            <a:ext cx="1295211" cy="1085024"/>
          </a:xfrm>
          <a:prstGeom prst="rect">
            <a:avLst/>
          </a:prstGeom>
        </p:spPr>
      </p:pic>
      <p:pic>
        <p:nvPicPr>
          <p:cNvPr id="1032" name="Picture 8" descr="Google Drive Logo - PNG y Vector">
            <a:extLst>
              <a:ext uri="{FF2B5EF4-FFF2-40B4-BE49-F238E27FC236}">
                <a16:creationId xmlns:a16="http://schemas.microsoft.com/office/drawing/2014/main" id="{C9A53FAF-2064-4497-9ABC-DA531FEC35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9" t="12014" r="9386" b="11110"/>
          <a:stretch/>
        </p:blipFill>
        <p:spPr bwMode="auto">
          <a:xfrm>
            <a:off x="341364" y="4912851"/>
            <a:ext cx="1239023" cy="119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055B6F5F-2CFA-4AD8-95DF-7B56BEC4BD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3377" y="1643794"/>
            <a:ext cx="1155049" cy="1078682"/>
          </a:xfrm>
          <a:prstGeom prst="rect">
            <a:avLst/>
          </a:prstGeom>
        </p:spPr>
      </p:pic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3573EC34-31B0-4C1D-A6DB-10EC0884E80E}"/>
              </a:ext>
            </a:extLst>
          </p:cNvPr>
          <p:cNvCxnSpPr>
            <a:cxnSpLocks/>
            <a:stCxn id="1032" idx="3"/>
            <a:endCxn id="8" idx="1"/>
          </p:cNvCxnSpPr>
          <p:nvPr/>
        </p:nvCxnSpPr>
        <p:spPr>
          <a:xfrm flipV="1">
            <a:off x="1580387" y="3948898"/>
            <a:ext cx="979081" cy="15635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4" name="Imagen 43">
            <a:extLst>
              <a:ext uri="{FF2B5EF4-FFF2-40B4-BE49-F238E27FC236}">
                <a16:creationId xmlns:a16="http://schemas.microsoft.com/office/drawing/2014/main" id="{55829379-9D23-4BA4-B0AB-8776ADB283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7876" y="1954535"/>
            <a:ext cx="2095500" cy="457200"/>
          </a:xfrm>
          <a:prstGeom prst="rect">
            <a:avLst/>
          </a:prstGeom>
        </p:spPr>
      </p:pic>
      <p:cxnSp>
        <p:nvCxnSpPr>
          <p:cNvPr id="60" name="Conector recto de flecha 59">
            <a:extLst>
              <a:ext uri="{FF2B5EF4-FFF2-40B4-BE49-F238E27FC236}">
                <a16:creationId xmlns:a16="http://schemas.microsoft.com/office/drawing/2014/main" id="{BD886A21-6D88-41CC-9802-F8EE48E19964}"/>
              </a:ext>
            </a:extLst>
          </p:cNvPr>
          <p:cNvCxnSpPr>
            <a:cxnSpLocks/>
            <a:stCxn id="44" idx="3"/>
            <a:endCxn id="27" idx="1"/>
          </p:cNvCxnSpPr>
          <p:nvPr/>
        </p:nvCxnSpPr>
        <p:spPr>
          <a:xfrm>
            <a:off x="7003376" y="2183135"/>
            <a:ext cx="49000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130BA65D-191B-474F-BA97-ADDEF0ED99AF}"/>
              </a:ext>
            </a:extLst>
          </p:cNvPr>
          <p:cNvCxnSpPr>
            <a:cxnSpLocks/>
            <a:stCxn id="39" idx="0"/>
            <a:endCxn id="44" idx="2"/>
          </p:cNvCxnSpPr>
          <p:nvPr/>
        </p:nvCxnSpPr>
        <p:spPr>
          <a:xfrm flipV="1">
            <a:off x="5955626" y="2411735"/>
            <a:ext cx="0" cy="10447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5" name="Picture 2" descr="Actualizar al nuevo Microsoft Edge - El blog de Windows para ...">
            <a:extLst>
              <a:ext uri="{FF2B5EF4-FFF2-40B4-BE49-F238E27FC236}">
                <a16:creationId xmlns:a16="http://schemas.microsoft.com/office/drawing/2014/main" id="{09FBC2D3-5759-4A50-9B9D-20ACC9625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836" y="4468796"/>
            <a:ext cx="490766" cy="49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8066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C194974-32D2-41AA-BEFD-5C1021301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77" y="1359057"/>
            <a:ext cx="8916445" cy="502542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F713712-F6BC-4B1D-832A-09CC4150FED0}"/>
              </a:ext>
            </a:extLst>
          </p:cNvPr>
          <p:cNvSpPr txBox="1"/>
          <p:nvPr/>
        </p:nvSpPr>
        <p:spPr>
          <a:xfrm>
            <a:off x="641684" y="473517"/>
            <a:ext cx="618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Escribir código R en </a:t>
            </a:r>
            <a:r>
              <a:rPr lang="es-ES" sz="3200" b="1" dirty="0" err="1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Power</a:t>
            </a:r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 BI</a:t>
            </a:r>
            <a:endParaRPr lang="es-ES" sz="3200" b="1" i="1" dirty="0">
              <a:solidFill>
                <a:srgbClr val="41567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88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6100355F-734F-4896-9815-3315A5B1761A}"/>
              </a:ext>
            </a:extLst>
          </p:cNvPr>
          <p:cNvSpPr/>
          <p:nvPr/>
        </p:nvSpPr>
        <p:spPr>
          <a:xfrm>
            <a:off x="5463654" y="6379690"/>
            <a:ext cx="314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>
                <a:latin typeface="Open Sans" panose="020B0606030504020204" pitchFamily="34" charset="0"/>
                <a:hlinkClick r:id="rId2"/>
              </a:rPr>
              <a:t>https://coronavirus.mat.uc.</a:t>
            </a:r>
            <a:r>
              <a:rPr lang="es-419">
                <a:latin typeface="Open Sans" panose="020B0606030504020204" pitchFamily="34" charset="0"/>
                <a:hlinkClick r:id="rId2"/>
              </a:rPr>
              <a:t>cl/</a:t>
            </a:r>
            <a:endParaRPr lang="es-419" dirty="0">
              <a:latin typeface="Open Sans" panose="020B0606030504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6CA7941-1A52-4BAC-BD2C-5F7E216FB15F}"/>
              </a:ext>
            </a:extLst>
          </p:cNvPr>
          <p:cNvSpPr txBox="1"/>
          <p:nvPr/>
        </p:nvSpPr>
        <p:spPr>
          <a:xfrm>
            <a:off x="641684" y="473517"/>
            <a:ext cx="618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err="1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Dashboards</a:t>
            </a:r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 en R - </a:t>
            </a:r>
            <a:r>
              <a:rPr lang="es-ES" sz="3200" b="1" dirty="0" err="1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Shiny</a:t>
            </a:r>
            <a:endParaRPr lang="es-ES" sz="3200" b="1" i="1" dirty="0">
              <a:solidFill>
                <a:srgbClr val="41567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8ACFEB5-BE3D-4CE9-89DA-079B1F32D525}"/>
              </a:ext>
            </a:extLst>
          </p:cNvPr>
          <p:cNvSpPr/>
          <p:nvPr/>
        </p:nvSpPr>
        <p:spPr>
          <a:xfrm>
            <a:off x="536344" y="6379690"/>
            <a:ext cx="279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>
                <a:latin typeface="Open Sans" panose="020B0606030504020204" pitchFamily="34" charset="0"/>
                <a:hlinkClick r:id="rId3"/>
              </a:rPr>
              <a:t>https://shiny.rstudio.</a:t>
            </a:r>
            <a:r>
              <a:rPr lang="es-419">
                <a:latin typeface="Open Sans" panose="020B0606030504020204" pitchFamily="34" charset="0"/>
                <a:hlinkClick r:id="rId3"/>
              </a:rPr>
              <a:t>com/</a:t>
            </a:r>
            <a:endParaRPr lang="es-419" dirty="0">
              <a:latin typeface="Open Sans" panose="020B0606030504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54BBFF3-03BB-40A0-AB35-F215EB74D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57748"/>
            <a:ext cx="9144000" cy="4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5466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59927B8-AE88-4895-ACBE-01448F00622C}"/>
              </a:ext>
            </a:extLst>
          </p:cNvPr>
          <p:cNvSpPr txBox="1"/>
          <p:nvPr/>
        </p:nvSpPr>
        <p:spPr>
          <a:xfrm>
            <a:off x="641684" y="473517"/>
            <a:ext cx="618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Hasta </a:t>
            </a:r>
            <a:r>
              <a:rPr lang="es-ES" sz="3200" b="1" i="1" dirty="0" err="1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papers</a:t>
            </a:r>
            <a:endParaRPr lang="es-ES" sz="3200" b="1" i="1" dirty="0">
              <a:solidFill>
                <a:srgbClr val="41567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64B4D27-5153-4908-8D1C-9B41EC7A8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731" y="1166531"/>
            <a:ext cx="5215442" cy="279515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4EBBF24-E80E-447C-AF45-A132C49A4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731" y="4069921"/>
            <a:ext cx="5215442" cy="269201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660DAA0-E12B-4A81-B75E-2837C6ECE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27" y="1831959"/>
            <a:ext cx="3352251" cy="42594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775148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ctrTitle"/>
          </p:nvPr>
        </p:nvSpPr>
        <p:spPr>
          <a:xfrm>
            <a:off x="218658" y="2107677"/>
            <a:ext cx="8706679" cy="829209"/>
          </a:xfrm>
        </p:spPr>
        <p:txBody>
          <a:bodyPr>
            <a:noAutofit/>
          </a:bodyPr>
          <a:lstStyle/>
          <a:p>
            <a:r>
              <a:rPr lang="es-CL" sz="5500" b="1" dirty="0">
                <a:solidFill>
                  <a:schemeClr val="tx2"/>
                </a:solidFill>
              </a:rPr>
              <a:t>Reportes automatizados con R</a:t>
            </a:r>
            <a:endParaRPr lang="es-CL" sz="5500" dirty="0"/>
          </a:p>
        </p:txBody>
      </p:sp>
      <p:sp>
        <p:nvSpPr>
          <p:cNvPr id="9" name="Rectángulo 8"/>
          <p:cNvSpPr/>
          <p:nvPr/>
        </p:nvSpPr>
        <p:spPr>
          <a:xfrm>
            <a:off x="3016830" y="4955083"/>
            <a:ext cx="31114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/>
              <a:t>Pablo Aguirre Hörmann</a:t>
            </a:r>
          </a:p>
          <a:p>
            <a:pPr algn="ctr"/>
            <a:r>
              <a:rPr lang="es-CL" dirty="0">
                <a:hlinkClick r:id="rId2"/>
              </a:rPr>
              <a:t>pjaguirreh@gmail.com</a:t>
            </a:r>
            <a:r>
              <a:rPr lang="es-CL" dirty="0"/>
              <a:t> </a:t>
            </a:r>
          </a:p>
          <a:p>
            <a:pPr algn="ctr"/>
            <a:r>
              <a:rPr lang="es-CL" dirty="0"/>
              <a:t>09 de junio de 2020</a:t>
            </a:r>
            <a:endParaRPr lang="es-CL" sz="1400" dirty="0"/>
          </a:p>
        </p:txBody>
      </p:sp>
      <p:pic>
        <p:nvPicPr>
          <p:cNvPr id="6" name="Picture 6" descr="Resultado de imagen de R programming logo no background">
            <a:extLst>
              <a:ext uri="{FF2B5EF4-FFF2-40B4-BE49-F238E27FC236}">
                <a16:creationId xmlns:a16="http://schemas.microsoft.com/office/drawing/2014/main" id="{C4BD05CE-6CFF-4D60-93D7-433460D4E4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1" t="11993" r="15838" b="7927"/>
          <a:stretch/>
        </p:blipFill>
        <p:spPr bwMode="auto">
          <a:xfrm>
            <a:off x="1872988" y="3165652"/>
            <a:ext cx="1397293" cy="148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sultado de imagen de RsTUDIO LOGO">
            <a:extLst>
              <a:ext uri="{FF2B5EF4-FFF2-40B4-BE49-F238E27FC236}">
                <a16:creationId xmlns:a16="http://schemas.microsoft.com/office/drawing/2014/main" id="{08AB6BAC-C523-40E2-8917-452F33E850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43"/>
          <a:stretch/>
        </p:blipFill>
        <p:spPr bwMode="auto">
          <a:xfrm>
            <a:off x="5873713" y="3323548"/>
            <a:ext cx="1183070" cy="116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scritura de libros con bookdown">
            <a:extLst>
              <a:ext uri="{FF2B5EF4-FFF2-40B4-BE49-F238E27FC236}">
                <a16:creationId xmlns:a16="http://schemas.microsoft.com/office/drawing/2014/main" id="{239B16B8-E117-4AAC-9CED-F4FD1214A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138" y="3213459"/>
            <a:ext cx="1237723" cy="139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5022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8FAFC845-121B-4F4C-A26B-E7458AC687B5}"/>
              </a:ext>
            </a:extLst>
          </p:cNvPr>
          <p:cNvGrpSpPr/>
          <p:nvPr/>
        </p:nvGrpSpPr>
        <p:grpSpPr>
          <a:xfrm>
            <a:off x="3493425" y="3021519"/>
            <a:ext cx="2094298" cy="1053497"/>
            <a:chOff x="2825900" y="2857862"/>
            <a:chExt cx="1808262" cy="876809"/>
          </a:xfrm>
        </p:grpSpPr>
        <p:pic>
          <p:nvPicPr>
            <p:cNvPr id="8" name="Picture 2" descr="Resultado de imagen de RsTUDIO LOGO">
              <a:extLst>
                <a:ext uri="{FF2B5EF4-FFF2-40B4-BE49-F238E27FC236}">
                  <a16:creationId xmlns:a16="http://schemas.microsoft.com/office/drawing/2014/main" id="{EB3BD607-64E6-4D40-961C-7A2FC3D6A3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81"/>
            <a:stretch/>
          </p:blipFill>
          <p:spPr bwMode="auto">
            <a:xfrm>
              <a:off x="2825900" y="2857862"/>
              <a:ext cx="909831" cy="865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 descr="Resultado de imagen de R programming logo no background">
              <a:extLst>
                <a:ext uri="{FF2B5EF4-FFF2-40B4-BE49-F238E27FC236}">
                  <a16:creationId xmlns:a16="http://schemas.microsoft.com/office/drawing/2014/main" id="{2A4BEEA3-CB4C-4402-A725-59072A3DCF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00" t="16654" r="10604" b="16819"/>
            <a:stretch/>
          </p:blipFill>
          <p:spPr bwMode="auto">
            <a:xfrm>
              <a:off x="3670067" y="2901662"/>
              <a:ext cx="964095" cy="833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703EF57C-4079-4606-90D8-6A5C06A16B34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 flipV="1">
            <a:off x="5587723" y="3548268"/>
            <a:ext cx="1523537" cy="26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A140410F-6EC9-41B1-A551-E170F2414DFA}"/>
              </a:ext>
            </a:extLst>
          </p:cNvPr>
          <p:cNvCxnSpPr>
            <a:cxnSpLocks/>
            <a:stCxn id="39" idx="3"/>
            <a:endCxn id="8" idx="1"/>
          </p:cNvCxnSpPr>
          <p:nvPr/>
        </p:nvCxnSpPr>
        <p:spPr>
          <a:xfrm>
            <a:off x="1969888" y="2339808"/>
            <a:ext cx="1523537" cy="12016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AA00634A-EC71-4FF6-BE1E-90AA468E8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260" y="3084932"/>
            <a:ext cx="999831" cy="926672"/>
          </a:xfrm>
          <a:prstGeom prst="rect">
            <a:avLst/>
          </a:prstGeom>
        </p:spPr>
      </p:pic>
      <p:pic>
        <p:nvPicPr>
          <p:cNvPr id="39" name="Picture 10" descr="Microsoft Excel: Edita &amp; Crea Hojas de Cálculos - Apps en Google Play">
            <a:extLst>
              <a:ext uri="{FF2B5EF4-FFF2-40B4-BE49-F238E27FC236}">
                <a16:creationId xmlns:a16="http://schemas.microsoft.com/office/drawing/2014/main" id="{89CBBFE5-A5FA-4036-B5BF-B144288E8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6" t="13977" r="12402" b="12795"/>
          <a:stretch/>
        </p:blipFill>
        <p:spPr bwMode="auto">
          <a:xfrm>
            <a:off x="842407" y="1814215"/>
            <a:ext cx="1127481" cy="105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22932BAD-A23A-45D3-8E09-BC5BFB6FBE70}"/>
              </a:ext>
            </a:extLst>
          </p:cNvPr>
          <p:cNvCxnSpPr>
            <a:cxnSpLocks/>
            <a:stCxn id="19" idx="3"/>
            <a:endCxn id="8" idx="1"/>
          </p:cNvCxnSpPr>
          <p:nvPr/>
        </p:nvCxnSpPr>
        <p:spPr>
          <a:xfrm flipV="1">
            <a:off x="1937398" y="3541417"/>
            <a:ext cx="1556027" cy="3234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3" name="Picture 2" descr="Escritura de libros con bookdown">
            <a:extLst>
              <a:ext uri="{FF2B5EF4-FFF2-40B4-BE49-F238E27FC236}">
                <a16:creationId xmlns:a16="http://schemas.microsoft.com/office/drawing/2014/main" id="{BBDBF149-A253-4CC9-8D35-76DBCEB1C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111245"/>
            <a:ext cx="374503" cy="42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DEA8B30D-5254-43F8-A67B-8FDDE26FB7CE}"/>
              </a:ext>
            </a:extLst>
          </p:cNvPr>
          <p:cNvSpPr txBox="1"/>
          <p:nvPr/>
        </p:nvSpPr>
        <p:spPr>
          <a:xfrm>
            <a:off x="641684" y="473517"/>
            <a:ext cx="618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Posibles “pipelines”</a:t>
            </a:r>
          </a:p>
        </p:txBody>
      </p:sp>
      <p:pic>
        <p:nvPicPr>
          <p:cNvPr id="19" name="Picture 8" descr="Creando un juego Android (V). Y me topé con las bases de datos ...">
            <a:extLst>
              <a:ext uri="{FF2B5EF4-FFF2-40B4-BE49-F238E27FC236}">
                <a16:creationId xmlns:a16="http://schemas.microsoft.com/office/drawing/2014/main" id="{5E950B7A-09C6-4BC5-BAA7-26BEB9FE0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914"/>
          <a:stretch/>
        </p:blipFill>
        <p:spPr bwMode="auto">
          <a:xfrm>
            <a:off x="961831" y="3322342"/>
            <a:ext cx="975567" cy="108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Actualizar al nuevo Microsoft Edge - El blog de Windows para ...">
            <a:extLst>
              <a:ext uri="{FF2B5EF4-FFF2-40B4-BE49-F238E27FC236}">
                <a16:creationId xmlns:a16="http://schemas.microsoft.com/office/drawing/2014/main" id="{D4E6EEFD-BEB2-4939-B6CA-143C28C2C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793" y="4011604"/>
            <a:ext cx="490766" cy="49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F365AFA7-CE83-4ED5-A34B-B737467A841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2101151" y="3541417"/>
            <a:ext cx="1392274" cy="17838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E3075380-C86E-483E-A9D7-A861C660CF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143" y="4743026"/>
            <a:ext cx="1390008" cy="1164437"/>
          </a:xfrm>
          <a:prstGeom prst="rect">
            <a:avLst/>
          </a:prstGeom>
        </p:spPr>
      </p:pic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00E7587A-F767-4C01-B967-FFE6A2C0D53D}"/>
              </a:ext>
            </a:extLst>
          </p:cNvPr>
          <p:cNvCxnSpPr>
            <a:cxnSpLocks/>
            <a:stCxn id="10" idx="2"/>
            <a:endCxn id="26" idx="0"/>
          </p:cNvCxnSpPr>
          <p:nvPr/>
        </p:nvCxnSpPr>
        <p:spPr>
          <a:xfrm flipH="1">
            <a:off x="7611175" y="4011604"/>
            <a:ext cx="1" cy="4841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6" name="Imagen 25">
            <a:extLst>
              <a:ext uri="{FF2B5EF4-FFF2-40B4-BE49-F238E27FC236}">
                <a16:creationId xmlns:a16="http://schemas.microsoft.com/office/drawing/2014/main" id="{E8397491-4437-43BB-8F7F-B30D3320AE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53935" y="4495713"/>
            <a:ext cx="914479" cy="908383"/>
          </a:xfrm>
          <a:prstGeom prst="rect">
            <a:avLst/>
          </a:prstGeom>
        </p:spPr>
      </p:pic>
      <p:pic>
        <p:nvPicPr>
          <p:cNvPr id="48" name="Picture 6" descr="Resultado de imagen de R programming logo no background">
            <a:extLst>
              <a:ext uri="{FF2B5EF4-FFF2-40B4-BE49-F238E27FC236}">
                <a16:creationId xmlns:a16="http://schemas.microsoft.com/office/drawing/2014/main" id="{177B8BE7-9475-4D54-A1C4-5AE9A77C8A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0" t="16654" r="10604" b="16819"/>
          <a:stretch/>
        </p:blipFill>
        <p:spPr bwMode="auto">
          <a:xfrm>
            <a:off x="7675062" y="4105998"/>
            <a:ext cx="329466" cy="29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Cómo bloquear correos en mi email de Gmail - 5 pasos">
            <a:extLst>
              <a:ext uri="{FF2B5EF4-FFF2-40B4-BE49-F238E27FC236}">
                <a16:creationId xmlns:a16="http://schemas.microsoft.com/office/drawing/2014/main" id="{927F72FD-8075-4755-BBBA-D002765345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1" t="21745" r="12822" b="23268"/>
          <a:stretch/>
        </p:blipFill>
        <p:spPr bwMode="auto">
          <a:xfrm>
            <a:off x="7264231" y="6006902"/>
            <a:ext cx="702731" cy="51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Adobe Acrobat Pro 2017 - Autoedición (Español, Kit de disco, 1 ...">
            <a:extLst>
              <a:ext uri="{FF2B5EF4-FFF2-40B4-BE49-F238E27FC236}">
                <a16:creationId xmlns:a16="http://schemas.microsoft.com/office/drawing/2014/main" id="{5680E9D3-BAA4-43A6-819C-09398C932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231" y="4110898"/>
            <a:ext cx="283058" cy="28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2B3892E4-0530-4416-AE1A-19A749EBED0E}"/>
              </a:ext>
            </a:extLst>
          </p:cNvPr>
          <p:cNvCxnSpPr>
            <a:cxnSpLocks/>
            <a:stCxn id="26" idx="2"/>
            <a:endCxn id="16386" idx="0"/>
          </p:cNvCxnSpPr>
          <p:nvPr/>
        </p:nvCxnSpPr>
        <p:spPr>
          <a:xfrm>
            <a:off x="7611175" y="5404096"/>
            <a:ext cx="4422" cy="6028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8" name="Picture 6" descr="Resultado de imagen de R programming logo no background">
            <a:extLst>
              <a:ext uri="{FF2B5EF4-FFF2-40B4-BE49-F238E27FC236}">
                <a16:creationId xmlns:a16="http://schemas.microsoft.com/office/drawing/2014/main" id="{C4BB69B9-6376-4406-B693-7DAF5777C0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0" t="16654" r="10604" b="16819"/>
          <a:stretch/>
        </p:blipFill>
        <p:spPr bwMode="auto">
          <a:xfrm>
            <a:off x="7662729" y="5557839"/>
            <a:ext cx="329466" cy="29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8" descr="SQL Server on Linux, el evento que no te puedes perder » MuyLinux">
            <a:extLst>
              <a:ext uri="{FF2B5EF4-FFF2-40B4-BE49-F238E27FC236}">
                <a16:creationId xmlns:a16="http://schemas.microsoft.com/office/drawing/2014/main" id="{AAB51EDD-3E92-421F-9CDD-67BC7E15CE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1" t="2218" r="9360"/>
          <a:stretch/>
        </p:blipFill>
        <p:spPr bwMode="auto">
          <a:xfrm>
            <a:off x="7107196" y="5498492"/>
            <a:ext cx="475387" cy="37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4136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C278FFC-7416-4D6B-9862-A94D935CCD88}"/>
              </a:ext>
            </a:extLst>
          </p:cNvPr>
          <p:cNvSpPr txBox="1"/>
          <p:nvPr/>
        </p:nvSpPr>
        <p:spPr>
          <a:xfrm>
            <a:off x="641684" y="473517"/>
            <a:ext cx="618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Posibles “pipelines”</a:t>
            </a:r>
          </a:p>
        </p:txBody>
      </p:sp>
      <p:pic>
        <p:nvPicPr>
          <p:cNvPr id="2058" name="Picture 10" descr="Microsoft Excel: Edita &amp; Crea Hojas de Cálculos - Apps en Google Play">
            <a:extLst>
              <a:ext uri="{FF2B5EF4-FFF2-40B4-BE49-F238E27FC236}">
                <a16:creationId xmlns:a16="http://schemas.microsoft.com/office/drawing/2014/main" id="{0C6D74E0-ECA2-46A4-97D9-75944F0341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6" t="13977" r="12402" b="12795"/>
          <a:stretch/>
        </p:blipFill>
        <p:spPr bwMode="auto">
          <a:xfrm>
            <a:off x="842412" y="3030252"/>
            <a:ext cx="1127481" cy="105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8FAFC845-121B-4F4C-A26B-E7458AC687B5}"/>
              </a:ext>
            </a:extLst>
          </p:cNvPr>
          <p:cNvGrpSpPr/>
          <p:nvPr/>
        </p:nvGrpSpPr>
        <p:grpSpPr>
          <a:xfrm>
            <a:off x="3524851" y="3021089"/>
            <a:ext cx="2094298" cy="1053497"/>
            <a:chOff x="2825900" y="2857862"/>
            <a:chExt cx="1808262" cy="876809"/>
          </a:xfrm>
        </p:grpSpPr>
        <p:pic>
          <p:nvPicPr>
            <p:cNvPr id="8" name="Picture 2" descr="Resultado de imagen de RsTUDIO LOGO">
              <a:extLst>
                <a:ext uri="{FF2B5EF4-FFF2-40B4-BE49-F238E27FC236}">
                  <a16:creationId xmlns:a16="http://schemas.microsoft.com/office/drawing/2014/main" id="{EB3BD607-64E6-4D40-961C-7A2FC3D6A3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81"/>
            <a:stretch/>
          </p:blipFill>
          <p:spPr bwMode="auto">
            <a:xfrm>
              <a:off x="2825900" y="2857862"/>
              <a:ext cx="909831" cy="865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 descr="Resultado de imagen de R programming logo no background">
              <a:extLst>
                <a:ext uri="{FF2B5EF4-FFF2-40B4-BE49-F238E27FC236}">
                  <a16:creationId xmlns:a16="http://schemas.microsoft.com/office/drawing/2014/main" id="{2A4BEEA3-CB4C-4402-A725-59072A3DCF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00" t="16654" r="10604" b="16819"/>
            <a:stretch/>
          </p:blipFill>
          <p:spPr bwMode="auto">
            <a:xfrm>
              <a:off x="3670067" y="2901662"/>
              <a:ext cx="964095" cy="833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703EF57C-4079-4606-90D8-6A5C06A16B34}"/>
              </a:ext>
            </a:extLst>
          </p:cNvPr>
          <p:cNvCxnSpPr>
            <a:cxnSpLocks/>
            <a:stCxn id="14" idx="3"/>
            <a:endCxn id="2070" idx="1"/>
          </p:cNvCxnSpPr>
          <p:nvPr/>
        </p:nvCxnSpPr>
        <p:spPr>
          <a:xfrm>
            <a:off x="5619149" y="3574151"/>
            <a:ext cx="1626510" cy="146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A140410F-6EC9-41B1-A551-E170F2414DFA}"/>
              </a:ext>
            </a:extLst>
          </p:cNvPr>
          <p:cNvCxnSpPr>
            <a:cxnSpLocks/>
            <a:stCxn id="2058" idx="3"/>
            <a:endCxn id="8" idx="1"/>
          </p:cNvCxnSpPr>
          <p:nvPr/>
        </p:nvCxnSpPr>
        <p:spPr>
          <a:xfrm flipV="1">
            <a:off x="1969893" y="3540987"/>
            <a:ext cx="1554958" cy="148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70" name="Picture 22" descr="Microsoft Word - Wikipedia, la enciclopedia libre">
            <a:extLst>
              <a:ext uri="{FF2B5EF4-FFF2-40B4-BE49-F238E27FC236}">
                <a16:creationId xmlns:a16="http://schemas.microsoft.com/office/drawing/2014/main" id="{85F90A8F-C836-4608-89C6-339D9EFCE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659" y="3122165"/>
            <a:ext cx="1067473" cy="9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PDF Reader – PDF Viewer 2019 - Apps en Google Play">
            <a:extLst>
              <a:ext uri="{FF2B5EF4-FFF2-40B4-BE49-F238E27FC236}">
                <a16:creationId xmlns:a16="http://schemas.microsoft.com/office/drawing/2014/main" id="{4B474078-8E06-4B37-BD54-498CE5D43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376" y="5139009"/>
            <a:ext cx="1039796" cy="103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SQL Server on Linux, el evento que no te puedes perder » MuyLinux">
            <a:extLst>
              <a:ext uri="{FF2B5EF4-FFF2-40B4-BE49-F238E27FC236}">
                <a16:creationId xmlns:a16="http://schemas.microsoft.com/office/drawing/2014/main" id="{9DF9DC7B-A73C-4A21-B815-BE76C57236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1" t="2218" r="9360"/>
          <a:stretch/>
        </p:blipFill>
        <p:spPr bwMode="auto">
          <a:xfrm>
            <a:off x="4155647" y="5804781"/>
            <a:ext cx="736688" cy="58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" descr="Creando un juego Android (V). Y me topé con las bases de datos ...">
            <a:extLst>
              <a:ext uri="{FF2B5EF4-FFF2-40B4-BE49-F238E27FC236}">
                <a16:creationId xmlns:a16="http://schemas.microsoft.com/office/drawing/2014/main" id="{A244E5E2-C1B9-45CC-B981-BEA267FDA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519" y="4793962"/>
            <a:ext cx="729688" cy="90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1289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EA34432B-9F48-4642-B66E-BAF19273809A}"/>
              </a:ext>
            </a:extLst>
          </p:cNvPr>
          <p:cNvGrpSpPr/>
          <p:nvPr/>
        </p:nvGrpSpPr>
        <p:grpSpPr>
          <a:xfrm>
            <a:off x="359486" y="4745351"/>
            <a:ext cx="1391820" cy="1164029"/>
            <a:chOff x="515110" y="4042197"/>
            <a:chExt cx="1783505" cy="1432385"/>
          </a:xfrm>
        </p:grpSpPr>
        <p:pic>
          <p:nvPicPr>
            <p:cNvPr id="3" name="Picture 12" descr="Google Chrome: rápido y seguro - Apps en Google Play">
              <a:extLst>
                <a:ext uri="{FF2B5EF4-FFF2-40B4-BE49-F238E27FC236}">
                  <a16:creationId xmlns:a16="http://schemas.microsoft.com/office/drawing/2014/main" id="{1FD18CBD-BA1C-4D3B-8000-B75ED74301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8" t="10666" r="9035" b="9850"/>
            <a:stretch/>
          </p:blipFill>
          <p:spPr bwMode="auto">
            <a:xfrm>
              <a:off x="515110" y="4044075"/>
              <a:ext cx="964095" cy="930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14" descr="Bajar Firefox — Navegador web libre — Mozilla">
              <a:extLst>
                <a:ext uri="{FF2B5EF4-FFF2-40B4-BE49-F238E27FC236}">
                  <a16:creationId xmlns:a16="http://schemas.microsoft.com/office/drawing/2014/main" id="{D180780E-063C-4603-9578-7C76EBCCCC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835" y="4510487"/>
              <a:ext cx="964095" cy="964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6" descr="Internet Explorer 5 - Wikipedia, la enciclopedia libre">
              <a:extLst>
                <a:ext uri="{FF2B5EF4-FFF2-40B4-BE49-F238E27FC236}">
                  <a16:creationId xmlns:a16="http://schemas.microsoft.com/office/drawing/2014/main" id="{150813A7-2B9B-4D03-9361-ECFDEB30AF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3566" y="4042197"/>
              <a:ext cx="905049" cy="930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46090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06" r="541"/>
          <a:stretch/>
        </p:blipFill>
        <p:spPr>
          <a:xfrm>
            <a:off x="857505" y="1351721"/>
            <a:ext cx="3714495" cy="484288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505" r="475"/>
          <a:stretch/>
        </p:blipFill>
        <p:spPr>
          <a:xfrm>
            <a:off x="4753411" y="1341501"/>
            <a:ext cx="3714495" cy="484799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15E5A1F-5858-4888-8BB1-F22072C62180}"/>
              </a:ext>
            </a:extLst>
          </p:cNvPr>
          <p:cNvSpPr txBox="1"/>
          <p:nvPr/>
        </p:nvSpPr>
        <p:spPr>
          <a:xfrm>
            <a:off x="641684" y="214466"/>
            <a:ext cx="8201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Minutas automatizadas</a:t>
            </a:r>
          </a:p>
        </p:txBody>
      </p:sp>
      <p:sp>
        <p:nvSpPr>
          <p:cNvPr id="9" name="Título 2">
            <a:extLst>
              <a:ext uri="{FF2B5EF4-FFF2-40B4-BE49-F238E27FC236}">
                <a16:creationId xmlns:a16="http://schemas.microsoft.com/office/drawing/2014/main" id="{CB3DC8C5-CA67-48AB-8A17-DF2A95F3B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84" y="639907"/>
            <a:ext cx="8766773" cy="532182"/>
          </a:xfrm>
        </p:spPr>
        <p:txBody>
          <a:bodyPr/>
          <a:lstStyle/>
          <a:p>
            <a:r>
              <a:rPr lang="es-419" sz="2500" b="0" dirty="0"/>
              <a:t>A lo que queremos llegar</a:t>
            </a:r>
            <a:endParaRPr lang="es-CL" sz="2500" b="0" dirty="0"/>
          </a:p>
        </p:txBody>
      </p:sp>
    </p:spTree>
    <p:extLst>
      <p:ext uri="{BB962C8B-B14F-4D97-AF65-F5344CB8AC3E}">
        <p14:creationId xmlns:p14="http://schemas.microsoft.com/office/powerpoint/2010/main" val="35602037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641684" y="473517"/>
            <a:ext cx="618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Mucho más por delante…</a:t>
            </a:r>
          </a:p>
        </p:txBody>
      </p:sp>
      <p:pic>
        <p:nvPicPr>
          <p:cNvPr id="1028" name="Picture 4" descr="Resultado de imagen de shiny 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903" y="1027051"/>
            <a:ext cx="1308404" cy="841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954F2221-8E04-4EBC-9FB4-BB9711F7BB2F}"/>
              </a:ext>
            </a:extLst>
          </p:cNvPr>
          <p:cNvSpPr/>
          <p:nvPr/>
        </p:nvSpPr>
        <p:spPr>
          <a:xfrm>
            <a:off x="3072166" y="6126682"/>
            <a:ext cx="2999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dirty="0">
                <a:hlinkClick r:id="rId3"/>
              </a:rPr>
              <a:t>https://coronavirus.mat.uc.cl/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205183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20" y="2003423"/>
            <a:ext cx="4444802" cy="304565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878" y="2003423"/>
            <a:ext cx="4444802" cy="304565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7694466-489C-4286-B15F-C00B12671C31}"/>
              </a:ext>
            </a:extLst>
          </p:cNvPr>
          <p:cNvSpPr txBox="1"/>
          <p:nvPr/>
        </p:nvSpPr>
        <p:spPr>
          <a:xfrm>
            <a:off x="641684" y="214466"/>
            <a:ext cx="8201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Minutas automatizadas</a:t>
            </a:r>
          </a:p>
        </p:txBody>
      </p:sp>
      <p:sp>
        <p:nvSpPr>
          <p:cNvPr id="11" name="Título 2">
            <a:extLst>
              <a:ext uri="{FF2B5EF4-FFF2-40B4-BE49-F238E27FC236}">
                <a16:creationId xmlns:a16="http://schemas.microsoft.com/office/drawing/2014/main" id="{AF2F1A38-F570-430E-BFC2-F0D60C460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84" y="639907"/>
            <a:ext cx="8766773" cy="532182"/>
          </a:xfrm>
        </p:spPr>
        <p:txBody>
          <a:bodyPr/>
          <a:lstStyle/>
          <a:p>
            <a:r>
              <a:rPr lang="es-419" sz="2500" b="0" dirty="0"/>
              <a:t>Por lo que tenemos que pasar</a:t>
            </a:r>
            <a:endParaRPr lang="es-CL" sz="2500" b="0" dirty="0"/>
          </a:p>
        </p:txBody>
      </p:sp>
    </p:spTree>
    <p:extLst>
      <p:ext uri="{BB962C8B-B14F-4D97-AF65-F5344CB8AC3E}">
        <p14:creationId xmlns:p14="http://schemas.microsoft.com/office/powerpoint/2010/main" val="214314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641684" y="255032"/>
            <a:ext cx="618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¿Por qué automatizar?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369204" y="1350180"/>
            <a:ext cx="8129337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300" b="1" dirty="0">
                <a:solidFill>
                  <a:srgbClr val="C67373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1. </a:t>
            </a:r>
            <a:r>
              <a:rPr lang="es-ES" sz="2300" b="1" dirty="0">
                <a:solidFill>
                  <a:srgbClr val="41567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Tiempo</a:t>
            </a:r>
          </a:p>
          <a:p>
            <a:endParaRPr lang="es-ES" sz="2300" b="1" dirty="0">
              <a:solidFill>
                <a:srgbClr val="41567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es-ES" sz="2300" b="1" dirty="0">
                <a:solidFill>
                  <a:srgbClr val="C67373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2. </a:t>
            </a:r>
            <a:r>
              <a:rPr lang="es-ES" sz="2300" b="1" dirty="0">
                <a:solidFill>
                  <a:srgbClr val="41567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Minimizar errores</a:t>
            </a:r>
          </a:p>
          <a:p>
            <a:r>
              <a:rPr lang="es-ES" sz="2300" b="1" dirty="0">
                <a:solidFill>
                  <a:srgbClr val="41567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</a:p>
          <a:p>
            <a:r>
              <a:rPr lang="es-ES" sz="2300" b="1" dirty="0">
                <a:solidFill>
                  <a:srgbClr val="C67373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3. </a:t>
            </a:r>
            <a:r>
              <a:rPr lang="es-ES" sz="2300" b="1" dirty="0">
                <a:solidFill>
                  <a:srgbClr val="41567F"/>
                </a:solidFill>
                <a:latin typeface="Source Sans Pro Semibold" charset="0"/>
                <a:ea typeface="Source Sans Pro Semibold" charset="0"/>
              </a:rPr>
              <a:t>Orden</a:t>
            </a:r>
          </a:p>
          <a:p>
            <a:endParaRPr lang="es-ES" sz="2300" b="1" dirty="0">
              <a:solidFill>
                <a:srgbClr val="41567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es-ES" sz="2300" b="1" dirty="0">
                <a:solidFill>
                  <a:srgbClr val="C67373"/>
                </a:solidFill>
                <a:latin typeface="Source Sans Pro Semibold" charset="0"/>
                <a:ea typeface="Source Sans Pro Semibold" charset="0"/>
              </a:rPr>
              <a:t>4. </a:t>
            </a:r>
            <a:r>
              <a:rPr lang="es-ES" sz="2300" b="1" dirty="0">
                <a:solidFill>
                  <a:srgbClr val="41567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Mejorar gestión</a:t>
            </a:r>
          </a:p>
          <a:p>
            <a:endParaRPr lang="es-ES" sz="2600" b="1" dirty="0">
              <a:solidFill>
                <a:srgbClr val="41567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514350" indent="-514350">
              <a:buAutoNum type="arabicPeriod"/>
            </a:pPr>
            <a:endParaRPr lang="es-ES" sz="2600" b="1" dirty="0">
              <a:solidFill>
                <a:srgbClr val="41567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139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641684" y="454467"/>
            <a:ext cx="618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¿Qué es       ?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641684" y="1502561"/>
            <a:ext cx="7175222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200" b="1" dirty="0">
                <a:solidFill>
                  <a:srgbClr val="C67373"/>
                </a:solidFill>
                <a:latin typeface="Source Sans Pro"/>
                <a:ea typeface="Open Sans" charset="0"/>
                <a:cs typeface="Open Sans" charset="0"/>
              </a:rPr>
              <a:t>Lenguaje y plataforma </a:t>
            </a:r>
          </a:p>
          <a:p>
            <a:pPr marL="742928" lvl="1" indent="-285750"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rgbClr val="41567F"/>
                </a:solidFill>
                <a:latin typeface="Open Sans" charset="0"/>
                <a:ea typeface="Open Sans" charset="0"/>
                <a:cs typeface="Open Sans" charset="0"/>
              </a:rPr>
              <a:t>Lenguaje y ambiente de programación estadística</a:t>
            </a:r>
          </a:p>
          <a:p>
            <a:pPr marL="742928" lvl="1" indent="-285750"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rgbClr val="41567F"/>
                </a:solidFill>
                <a:latin typeface="Open Sans" charset="0"/>
                <a:ea typeface="Open Sans" charset="0"/>
                <a:cs typeface="Open Sans" charset="0"/>
              </a:rPr>
              <a:t>Herramienta de visualización de datos</a:t>
            </a:r>
          </a:p>
          <a:p>
            <a:pPr marL="742928" lvl="1" indent="-285750">
              <a:buFont typeface="Arial" panose="020B0604020202020204" pitchFamily="34" charset="0"/>
              <a:buChar char="•"/>
            </a:pPr>
            <a:r>
              <a:rPr lang="es-ES_tradnl" u="sng" dirty="0">
                <a:solidFill>
                  <a:srgbClr val="41567F"/>
                </a:solidFill>
                <a:latin typeface="Open Sans" charset="0"/>
                <a:ea typeface="Open Sans" charset="0"/>
                <a:cs typeface="Open Sans" charset="0"/>
              </a:rPr>
              <a:t>Gratuito</a:t>
            </a:r>
          </a:p>
          <a:p>
            <a:endParaRPr lang="es-ES_tradnl" dirty="0">
              <a:solidFill>
                <a:srgbClr val="41567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es-ES_tradnl" sz="2200" b="1" dirty="0">
                <a:solidFill>
                  <a:srgbClr val="C67373"/>
                </a:solidFill>
                <a:latin typeface="Source Sans Pro"/>
                <a:ea typeface="Open Sans" charset="0"/>
                <a:cs typeface="Open Sans" charset="0"/>
              </a:rPr>
              <a:t>Ecosistema</a:t>
            </a:r>
          </a:p>
          <a:p>
            <a:pPr marL="742928" lvl="1" indent="-285750"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rgbClr val="41567F"/>
                </a:solidFill>
                <a:latin typeface="Open Sans" charset="0"/>
                <a:ea typeface="Open Sans" charset="0"/>
                <a:cs typeface="Open Sans" charset="0"/>
              </a:rPr>
              <a:t>Muchas aplicaciones e integraciones con otras plataformas</a:t>
            </a:r>
          </a:p>
          <a:p>
            <a:pPr marL="742928" lvl="1" indent="-285750"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rgbClr val="41567F"/>
                </a:solidFill>
                <a:latin typeface="Open Sans" charset="0"/>
                <a:ea typeface="Open Sans" charset="0"/>
                <a:cs typeface="Open Sans" charset="0"/>
              </a:rPr>
              <a:t>15.000+ librerías gratuitas disponibles</a:t>
            </a:r>
          </a:p>
          <a:p>
            <a:endParaRPr lang="es-ES_tradnl" dirty="0">
              <a:solidFill>
                <a:srgbClr val="41567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es-ES_tradnl" sz="2200" b="1" dirty="0">
                <a:solidFill>
                  <a:srgbClr val="C67373"/>
                </a:solidFill>
                <a:latin typeface="Source Sans Pro"/>
                <a:ea typeface="Open Sans" charset="0"/>
                <a:cs typeface="Open Sans" charset="0"/>
              </a:rPr>
              <a:t>Comunidad</a:t>
            </a:r>
          </a:p>
          <a:p>
            <a:pPr marL="742928" lvl="1" indent="-285750"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rgbClr val="41567F"/>
                </a:solidFill>
                <a:latin typeface="Open Sans" charset="0"/>
                <a:ea typeface="Open Sans" charset="0"/>
                <a:cs typeface="Open Sans" charset="0"/>
              </a:rPr>
              <a:t>Millones de usuarios</a:t>
            </a:r>
          </a:p>
          <a:p>
            <a:pPr marL="742928" lvl="1" indent="-285750"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rgbClr val="41567F"/>
                </a:solidFill>
                <a:latin typeface="Open Sans" charset="0"/>
                <a:ea typeface="Open Sans" charset="0"/>
                <a:cs typeface="Open Sans" charset="0"/>
              </a:rPr>
              <a:t>Muchos y diversos grupos de usuarios a nivel mundial</a:t>
            </a:r>
            <a:br>
              <a:rPr lang="es-ES_tradnl" dirty="0">
                <a:solidFill>
                  <a:srgbClr val="41567F"/>
                </a:solidFill>
              </a:rPr>
            </a:br>
            <a:endParaRPr lang="es-ES_tradnl" dirty="0">
              <a:solidFill>
                <a:srgbClr val="41567F"/>
              </a:solidFill>
            </a:endParaRPr>
          </a:p>
        </p:txBody>
      </p:sp>
      <p:pic>
        <p:nvPicPr>
          <p:cNvPr id="3078" name="Picture 6" descr="Resultado de imagen de R programming logo no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206" y="365762"/>
            <a:ext cx="714002" cy="71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3092823" y="6161061"/>
            <a:ext cx="2958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https://www.r-project.org/</a:t>
            </a:r>
            <a:endParaRPr lang="es-CL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579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14" t="803" r="1"/>
          <a:stretch/>
        </p:blipFill>
        <p:spPr>
          <a:xfrm>
            <a:off x="663546" y="1236316"/>
            <a:ext cx="7824999" cy="435528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0AB3025-89F5-48C3-93E9-6415A0165897}"/>
              </a:ext>
            </a:extLst>
          </p:cNvPr>
          <p:cNvSpPr txBox="1"/>
          <p:nvPr/>
        </p:nvSpPr>
        <p:spPr>
          <a:xfrm>
            <a:off x="641684" y="454467"/>
            <a:ext cx="618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¿Qué es       ?</a:t>
            </a:r>
          </a:p>
        </p:txBody>
      </p:sp>
      <p:pic>
        <p:nvPicPr>
          <p:cNvPr id="9" name="Picture 6" descr="Resultado de imagen de R programming logo no background">
            <a:extLst>
              <a:ext uri="{FF2B5EF4-FFF2-40B4-BE49-F238E27FC236}">
                <a16:creationId xmlns:a16="http://schemas.microsoft.com/office/drawing/2014/main" id="{7105DC1D-480E-4FD4-AEC2-26E917DD3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206" y="365762"/>
            <a:ext cx="714002" cy="71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148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641684" y="473517"/>
            <a:ext cx="618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¿Qué es                       ?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641684" y="1555634"/>
            <a:ext cx="7175222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200" b="1" dirty="0">
                <a:solidFill>
                  <a:srgbClr val="C67373"/>
                </a:solidFill>
                <a:latin typeface="Source Sans Pro"/>
                <a:ea typeface="Open Sans" charset="0"/>
                <a:cs typeface="Open Sans" charset="0"/>
              </a:rPr>
              <a:t>IDE para R: </a:t>
            </a:r>
            <a:r>
              <a:rPr lang="es-ES_tradnl" sz="2200" i="1" dirty="0">
                <a:solidFill>
                  <a:srgbClr val="C67373"/>
                </a:solidFill>
                <a:latin typeface="Source Sans Pro"/>
                <a:ea typeface="Open Sans" charset="0"/>
                <a:cs typeface="Open Sans" charset="0"/>
              </a:rPr>
              <a:t>Entorno de desarrollo integrado</a:t>
            </a:r>
          </a:p>
          <a:p>
            <a:endParaRPr lang="es-ES_tradnl" sz="1500" b="1" dirty="0">
              <a:solidFill>
                <a:srgbClr val="C67373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es-ES_tradnl" sz="2200" b="1" dirty="0">
                <a:solidFill>
                  <a:srgbClr val="C67373"/>
                </a:solidFill>
                <a:latin typeface="Source Sans Pro"/>
                <a:ea typeface="Open Sans" charset="0"/>
                <a:cs typeface="Open Sans" charset="0"/>
              </a:rPr>
              <a:t>Consola</a:t>
            </a:r>
          </a:p>
          <a:p>
            <a:endParaRPr lang="es-ES_tradnl" sz="1500" b="1" dirty="0">
              <a:solidFill>
                <a:srgbClr val="C67373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es-ES_tradnl" sz="2200" b="1" dirty="0">
                <a:solidFill>
                  <a:srgbClr val="C67373"/>
                </a:solidFill>
                <a:latin typeface="Source Sans Pro"/>
                <a:ea typeface="Open Sans" charset="0"/>
                <a:cs typeface="Open Sans" charset="0"/>
              </a:rPr>
              <a:t>Editor de código</a:t>
            </a:r>
          </a:p>
          <a:p>
            <a:pPr marL="622300" lvl="2" indent="-285750"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rgbClr val="41567F"/>
                </a:solidFill>
                <a:latin typeface="Open Sans" charset="0"/>
                <a:ea typeface="Open Sans" charset="0"/>
                <a:cs typeface="Open Sans" charset="0"/>
              </a:rPr>
              <a:t>Auto-</a:t>
            </a:r>
            <a:r>
              <a:rPr lang="es-ES_tradnl" dirty="0" err="1">
                <a:solidFill>
                  <a:srgbClr val="41567F"/>
                </a:solidFill>
                <a:latin typeface="Open Sans" charset="0"/>
                <a:ea typeface="Open Sans" charset="0"/>
                <a:cs typeface="Open Sans" charset="0"/>
              </a:rPr>
              <a:t>completación</a:t>
            </a:r>
            <a:endParaRPr lang="es-ES_tradnl" dirty="0">
              <a:solidFill>
                <a:srgbClr val="41567F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622300" lvl="2" indent="-285750"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rgbClr val="41567F"/>
                </a:solidFill>
                <a:latin typeface="Open Sans" charset="0"/>
                <a:ea typeface="Open Sans" charset="0"/>
                <a:cs typeface="Open Sans" charset="0"/>
              </a:rPr>
              <a:t>Ayuda de sintaxis</a:t>
            </a:r>
          </a:p>
          <a:p>
            <a:pPr marL="622300" lvl="2" indent="-285750"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rgbClr val="41567F"/>
                </a:solidFill>
                <a:latin typeface="Open Sans" charset="0"/>
                <a:ea typeface="Open Sans" charset="0"/>
                <a:cs typeface="Open Sans" charset="0"/>
              </a:rPr>
              <a:t>Ejecución directa</a:t>
            </a:r>
          </a:p>
          <a:p>
            <a:endParaRPr lang="es-ES_tradnl" sz="1500" b="1" dirty="0">
              <a:solidFill>
                <a:srgbClr val="C67373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es-ES_tradnl" sz="2200" b="1" dirty="0">
                <a:solidFill>
                  <a:srgbClr val="C67373"/>
                </a:solidFill>
                <a:latin typeface="Source Sans Pro"/>
                <a:ea typeface="Open Sans" charset="0"/>
                <a:cs typeface="Open Sans" charset="0"/>
              </a:rPr>
              <a:t>Herramientas para distintas tareas</a:t>
            </a:r>
          </a:p>
          <a:p>
            <a:pPr marL="622300" lvl="2" indent="-285750"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rgbClr val="41567F"/>
                </a:solidFill>
                <a:latin typeface="Open Sans" charset="0"/>
                <a:ea typeface="Open Sans" charset="0"/>
                <a:cs typeface="Open Sans" charset="0"/>
              </a:rPr>
              <a:t>Visualización</a:t>
            </a:r>
          </a:p>
          <a:p>
            <a:pPr marL="622300" lvl="2" indent="-285750"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rgbClr val="41567F"/>
                </a:solidFill>
                <a:latin typeface="Open Sans" charset="0"/>
                <a:ea typeface="Open Sans" charset="0"/>
                <a:cs typeface="Open Sans" charset="0"/>
              </a:rPr>
              <a:t>Conexión con otras plataformas</a:t>
            </a:r>
          </a:p>
          <a:p>
            <a:pPr marL="622300" lvl="2" indent="-285750"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rgbClr val="41567F"/>
                </a:solidFill>
                <a:latin typeface="Open Sans" charset="0"/>
                <a:ea typeface="Open Sans" charset="0"/>
                <a:cs typeface="Open Sans" charset="0"/>
              </a:rPr>
              <a:t>Depuración de  código</a:t>
            </a:r>
          </a:p>
          <a:p>
            <a:pPr marL="622300" lvl="2" indent="-285750"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rgbClr val="41567F"/>
                </a:solidFill>
                <a:latin typeface="Open Sans" charset="0"/>
                <a:ea typeface="Open Sans" charset="0"/>
                <a:cs typeface="Open Sans" charset="0"/>
              </a:rPr>
              <a:t>Manejo del ambiente de trabajo</a:t>
            </a:r>
          </a:p>
          <a:p>
            <a:br>
              <a:rPr lang="es-ES_tradnl" dirty="0">
                <a:solidFill>
                  <a:srgbClr val="41567F"/>
                </a:solidFill>
              </a:rPr>
            </a:br>
            <a:endParaRPr lang="es-ES_tradnl" dirty="0">
              <a:solidFill>
                <a:srgbClr val="41567F"/>
              </a:solidFill>
            </a:endParaRPr>
          </a:p>
        </p:txBody>
      </p:sp>
      <p:pic>
        <p:nvPicPr>
          <p:cNvPr id="9" name="Picture 2" descr="Resultado de imagen de RsTUDIO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008" y="473517"/>
            <a:ext cx="1737221" cy="61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/>
          <p:cNvSpPr txBox="1"/>
          <p:nvPr/>
        </p:nvSpPr>
        <p:spPr>
          <a:xfrm>
            <a:off x="3118031" y="6162403"/>
            <a:ext cx="2907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https://www.rstudio.com</a:t>
            </a:r>
            <a:endParaRPr lang="es-CL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0604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22620</TotalTime>
  <Words>516</Words>
  <Application>Microsoft Office PowerPoint</Application>
  <PresentationFormat>Presentación en pantalla (4:3)</PresentationFormat>
  <Paragraphs>128</Paragraphs>
  <Slides>40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8" baseType="lpstr">
      <vt:lpstr>Arial</vt:lpstr>
      <vt:lpstr>Calibri</vt:lpstr>
      <vt:lpstr>Calibri Light</vt:lpstr>
      <vt:lpstr>Courier New</vt:lpstr>
      <vt:lpstr>Open Sans</vt:lpstr>
      <vt:lpstr>Source Sans Pro</vt:lpstr>
      <vt:lpstr>Source Sans Pro Semibold</vt:lpstr>
      <vt:lpstr>Tema de Office</vt:lpstr>
      <vt:lpstr>Reportes automatizados con R</vt:lpstr>
      <vt:lpstr>Presentación de PowerPoint</vt:lpstr>
      <vt:lpstr>Presentación de PowerPoint</vt:lpstr>
      <vt:lpstr>A lo que queremos llegar</vt:lpstr>
      <vt:lpstr>Por lo que tenemos que pasar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Ejemplo Tipo SMA</vt:lpstr>
      <vt:lpstr>Departamento de Gestión de la información</vt:lpstr>
      <vt:lpstr>Captura y disponibilidad de datos</vt:lpstr>
      <vt:lpstr>Presentación de PowerPoint</vt:lpstr>
      <vt:lpstr>Presentación de PowerPoint</vt:lpstr>
      <vt:lpstr>Presentación de PowerPoint</vt:lpstr>
      <vt:lpstr>Demostración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Reportes automatizados con R</vt:lpstr>
      <vt:lpstr>Presentación de PowerPoint</vt:lpstr>
      <vt:lpstr>Presentación de PowerPoint</vt:lpstr>
      <vt:lpstr>Presentación de PowerPoint</vt:lpstr>
      <vt:lpstr>Presentación de PowerPoint</vt:lpstr>
    </vt:vector>
  </TitlesOfParts>
  <Company>sma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SMA patricio</dc:creator>
  <cp:lastModifiedBy>Pablo Aguirre Hormann</cp:lastModifiedBy>
  <cp:revision>2901</cp:revision>
  <cp:lastPrinted>2018-03-01T12:14:24Z</cp:lastPrinted>
  <dcterms:created xsi:type="dcterms:W3CDTF">2016-01-29T15:31:18Z</dcterms:created>
  <dcterms:modified xsi:type="dcterms:W3CDTF">2020-05-30T18:23:22Z</dcterms:modified>
</cp:coreProperties>
</file>